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5"/>
  </p:notesMasterIdLst>
  <p:sldIdLst>
    <p:sldId id="273" r:id="rId5"/>
    <p:sldId id="271" r:id="rId6"/>
    <p:sldId id="272" r:id="rId7"/>
    <p:sldId id="278" r:id="rId8"/>
    <p:sldId id="279" r:id="rId9"/>
    <p:sldId id="280" r:id="rId10"/>
    <p:sldId id="281" r:id="rId11"/>
    <p:sldId id="298" r:id="rId12"/>
    <p:sldId id="282" r:id="rId13"/>
    <p:sldId id="291" r:id="rId14"/>
    <p:sldId id="299" r:id="rId15"/>
    <p:sldId id="284" r:id="rId16"/>
    <p:sldId id="285" r:id="rId17"/>
    <p:sldId id="290" r:id="rId18"/>
    <p:sldId id="292" r:id="rId19"/>
    <p:sldId id="297" r:id="rId20"/>
    <p:sldId id="294" r:id="rId21"/>
    <p:sldId id="295" r:id="rId22"/>
    <p:sldId id="296" r:id="rId23"/>
    <p:sldId id="277" r:id="rId24"/>
  </p:sldIdLst>
  <p:sldSz cx="9144000" cy="6858000" type="screen4x3"/>
  <p:notesSz cx="6669088" cy="98726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99"/>
    <a:srgbClr val="FF9933"/>
    <a:srgbClr val="99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2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130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21E078-039E-4FCC-BB7D-40A804895E08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7BB1E69-0449-483F-9FB6-863AE6A211C1}" type="pres">
      <dgm:prSet presAssocID="{0E21E078-039E-4FCC-BB7D-40A804895E08}" presName="Name0" presStyleCnt="0">
        <dgm:presLayoutVars>
          <dgm:chPref val="3"/>
          <dgm:dir/>
          <dgm:animLvl val="lvl"/>
          <dgm:resizeHandles/>
        </dgm:presLayoutVars>
      </dgm:prSet>
      <dgm:spPr/>
    </dgm:pt>
  </dgm:ptLst>
  <dgm:cxnLst>
    <dgm:cxn modelId="{287F4396-1F73-41C8-82CA-99508C34FC1F}" type="presOf" srcId="{0E21E078-039E-4FCC-BB7D-40A804895E08}" destId="{A7BB1E69-0449-483F-9FB6-863AE6A211C1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5F5DD0-6374-4B51-B9D6-F55D72FCB6CA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A3129FBE-AC26-467B-98A9-62049080A752}">
      <dgm:prSet phldrT="[Text]"/>
      <dgm:spPr/>
      <dgm:t>
        <a:bodyPr/>
        <a:lstStyle/>
        <a:p>
          <a:r>
            <a:rPr lang="en-US" dirty="0"/>
            <a:t>Transaction Requested</a:t>
          </a:r>
        </a:p>
      </dgm:t>
    </dgm:pt>
    <dgm:pt modelId="{5D880516-C286-4894-84CC-140BA132C4EC}" type="parTrans" cxnId="{4930A61B-937A-46FA-8E13-FE6BBC99004A}">
      <dgm:prSet/>
      <dgm:spPr/>
      <dgm:t>
        <a:bodyPr/>
        <a:lstStyle/>
        <a:p>
          <a:endParaRPr lang="en-US"/>
        </a:p>
      </dgm:t>
    </dgm:pt>
    <dgm:pt modelId="{70824FDE-8636-40B2-B4DE-66B01BE9D28F}" type="sibTrans" cxnId="{4930A61B-937A-46FA-8E13-FE6BBC99004A}">
      <dgm:prSet/>
      <dgm:spPr/>
      <dgm:t>
        <a:bodyPr/>
        <a:lstStyle/>
        <a:p>
          <a:endParaRPr lang="en-US"/>
        </a:p>
      </dgm:t>
    </dgm:pt>
    <dgm:pt modelId="{1081B6DE-9832-40F2-A0C4-52F5B0E95537}">
      <dgm:prSet phldrT="[Text]"/>
      <dgm:spPr/>
      <dgm:t>
        <a:bodyPr/>
        <a:lstStyle/>
        <a:p>
          <a:r>
            <a:rPr lang="en-US" dirty="0"/>
            <a:t>Validate Transaction</a:t>
          </a:r>
        </a:p>
      </dgm:t>
    </dgm:pt>
    <dgm:pt modelId="{FE21872B-C203-4BE3-A097-A29C71A8EDAB}" type="parTrans" cxnId="{023B6FCD-16D5-41C9-898A-46E6F070183C}">
      <dgm:prSet/>
      <dgm:spPr/>
      <dgm:t>
        <a:bodyPr/>
        <a:lstStyle/>
        <a:p>
          <a:endParaRPr lang="en-US"/>
        </a:p>
      </dgm:t>
    </dgm:pt>
    <dgm:pt modelId="{1CA0BD2C-BAE1-424F-B87C-D12FAEB96F76}" type="sibTrans" cxnId="{023B6FCD-16D5-41C9-898A-46E6F070183C}">
      <dgm:prSet/>
      <dgm:spPr/>
      <dgm:t>
        <a:bodyPr/>
        <a:lstStyle/>
        <a:p>
          <a:endParaRPr lang="en-US"/>
        </a:p>
      </dgm:t>
    </dgm:pt>
    <dgm:pt modelId="{84475B83-4E1F-4C45-ABC0-8D869BF4ACB6}">
      <dgm:prSet/>
      <dgm:spPr/>
      <dgm:t>
        <a:bodyPr/>
        <a:lstStyle/>
        <a:p>
          <a:r>
            <a:rPr lang="en-US" dirty="0"/>
            <a:t>Add To</a:t>
          </a:r>
        </a:p>
        <a:p>
          <a:r>
            <a:rPr lang="en-US" dirty="0"/>
            <a:t>Blockchain</a:t>
          </a:r>
        </a:p>
      </dgm:t>
    </dgm:pt>
    <dgm:pt modelId="{F4C38EF0-660A-4B67-B2DE-5B894E218B29}" type="parTrans" cxnId="{919B6CDF-470D-4D31-A563-7FF61F7B428F}">
      <dgm:prSet/>
      <dgm:spPr/>
      <dgm:t>
        <a:bodyPr/>
        <a:lstStyle/>
        <a:p>
          <a:endParaRPr lang="en-US"/>
        </a:p>
      </dgm:t>
    </dgm:pt>
    <dgm:pt modelId="{59753532-89B9-4FFF-A249-4286729D0428}" type="sibTrans" cxnId="{919B6CDF-470D-4D31-A563-7FF61F7B428F}">
      <dgm:prSet/>
      <dgm:spPr/>
      <dgm:t>
        <a:bodyPr/>
        <a:lstStyle/>
        <a:p>
          <a:endParaRPr lang="en-US"/>
        </a:p>
      </dgm:t>
    </dgm:pt>
    <dgm:pt modelId="{714AFF70-4290-4277-A784-9D57D6903CF2}">
      <dgm:prSet/>
      <dgm:spPr/>
      <dgm:t>
        <a:bodyPr/>
        <a:lstStyle/>
        <a:p>
          <a:r>
            <a:rPr lang="en-US"/>
            <a:t>Broadcast Transaction</a:t>
          </a:r>
          <a:endParaRPr lang="en-US" dirty="0"/>
        </a:p>
      </dgm:t>
    </dgm:pt>
    <dgm:pt modelId="{18941961-25D0-4E8B-B229-88595C4504C8}" type="parTrans" cxnId="{5FA21FE8-5122-4BA9-BA52-86D8125A7535}">
      <dgm:prSet/>
      <dgm:spPr/>
      <dgm:t>
        <a:bodyPr/>
        <a:lstStyle/>
        <a:p>
          <a:endParaRPr lang="en-US"/>
        </a:p>
      </dgm:t>
    </dgm:pt>
    <dgm:pt modelId="{8090558C-904F-4026-B25F-003B7C095545}" type="sibTrans" cxnId="{5FA21FE8-5122-4BA9-BA52-86D8125A7535}">
      <dgm:prSet/>
      <dgm:spPr/>
      <dgm:t>
        <a:bodyPr/>
        <a:lstStyle/>
        <a:p>
          <a:endParaRPr lang="en-US"/>
        </a:p>
      </dgm:t>
    </dgm:pt>
    <dgm:pt modelId="{C03C9BC2-AF74-4F28-A1B9-5196A4D14B88}" type="pres">
      <dgm:prSet presAssocID="{F05F5DD0-6374-4B51-B9D6-F55D72FCB6CA}" presName="Name0" presStyleCnt="0">
        <dgm:presLayoutVars>
          <dgm:dir/>
          <dgm:animLvl val="lvl"/>
          <dgm:resizeHandles val="exact"/>
        </dgm:presLayoutVars>
      </dgm:prSet>
      <dgm:spPr/>
    </dgm:pt>
    <dgm:pt modelId="{9D4BC341-92CA-42DF-8CF4-DCB1ACA0FB8B}" type="pres">
      <dgm:prSet presAssocID="{A3129FBE-AC26-467B-98A9-62049080A752}" presName="parTxOnly" presStyleLbl="node1" presStyleIdx="0" presStyleCnt="4" custLinFactNeighborX="-5479" custLinFactNeighborY="-1618">
        <dgm:presLayoutVars>
          <dgm:chMax val="0"/>
          <dgm:chPref val="0"/>
          <dgm:bulletEnabled val="1"/>
        </dgm:presLayoutVars>
      </dgm:prSet>
      <dgm:spPr/>
    </dgm:pt>
    <dgm:pt modelId="{50168B6C-27C8-4D0E-8971-F66AD2AFA86A}" type="pres">
      <dgm:prSet presAssocID="{70824FDE-8636-40B2-B4DE-66B01BE9D28F}" presName="parTxOnlySpace" presStyleCnt="0"/>
      <dgm:spPr/>
    </dgm:pt>
    <dgm:pt modelId="{76DADE8B-5B0D-4D4B-9889-D5B46AE00E81}" type="pres">
      <dgm:prSet presAssocID="{714AFF70-4290-4277-A784-9D57D6903CF2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65DCBB53-F220-481C-890E-A8E16214E721}" type="pres">
      <dgm:prSet presAssocID="{8090558C-904F-4026-B25F-003B7C095545}" presName="parTxOnlySpace" presStyleCnt="0"/>
      <dgm:spPr/>
    </dgm:pt>
    <dgm:pt modelId="{DFCB5161-0775-4475-BA85-D9DF573BE12D}" type="pres">
      <dgm:prSet presAssocID="{1081B6DE-9832-40F2-A0C4-52F5B0E95537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73AB7AE-55E5-45D7-917F-03F3B344B45E}" type="pres">
      <dgm:prSet presAssocID="{1CA0BD2C-BAE1-424F-B87C-D12FAEB96F76}" presName="parTxOnlySpace" presStyleCnt="0"/>
      <dgm:spPr/>
    </dgm:pt>
    <dgm:pt modelId="{3B052091-9443-4617-BDD5-9C94B186F52E}" type="pres">
      <dgm:prSet presAssocID="{84475B83-4E1F-4C45-ABC0-8D869BF4ACB6}" presName="parTxOnly" presStyleLbl="node1" presStyleIdx="3" presStyleCnt="4" custScaleY="96367">
        <dgm:presLayoutVars>
          <dgm:chMax val="0"/>
          <dgm:chPref val="0"/>
          <dgm:bulletEnabled val="1"/>
        </dgm:presLayoutVars>
      </dgm:prSet>
      <dgm:spPr/>
    </dgm:pt>
  </dgm:ptLst>
  <dgm:cxnLst>
    <dgm:cxn modelId="{4930A61B-937A-46FA-8E13-FE6BBC99004A}" srcId="{F05F5DD0-6374-4B51-B9D6-F55D72FCB6CA}" destId="{A3129FBE-AC26-467B-98A9-62049080A752}" srcOrd="0" destOrd="0" parTransId="{5D880516-C286-4894-84CC-140BA132C4EC}" sibTransId="{70824FDE-8636-40B2-B4DE-66B01BE9D28F}"/>
    <dgm:cxn modelId="{BC46E764-A1CF-4025-BF0E-2BDC4AFCBD10}" type="presOf" srcId="{84475B83-4E1F-4C45-ABC0-8D869BF4ACB6}" destId="{3B052091-9443-4617-BDD5-9C94B186F52E}" srcOrd="0" destOrd="0" presId="urn:microsoft.com/office/officeart/2005/8/layout/chevron1"/>
    <dgm:cxn modelId="{1B2C0494-3280-4D13-9381-327BBC1D8E39}" type="presOf" srcId="{F05F5DD0-6374-4B51-B9D6-F55D72FCB6CA}" destId="{C03C9BC2-AF74-4F28-A1B9-5196A4D14B88}" srcOrd="0" destOrd="0" presId="urn:microsoft.com/office/officeart/2005/8/layout/chevron1"/>
    <dgm:cxn modelId="{17812EA0-E850-4009-8F73-00BDBB654DEF}" type="presOf" srcId="{714AFF70-4290-4277-A784-9D57D6903CF2}" destId="{76DADE8B-5B0D-4D4B-9889-D5B46AE00E81}" srcOrd="0" destOrd="0" presId="urn:microsoft.com/office/officeart/2005/8/layout/chevron1"/>
    <dgm:cxn modelId="{023B6FCD-16D5-41C9-898A-46E6F070183C}" srcId="{F05F5DD0-6374-4B51-B9D6-F55D72FCB6CA}" destId="{1081B6DE-9832-40F2-A0C4-52F5B0E95537}" srcOrd="2" destOrd="0" parTransId="{FE21872B-C203-4BE3-A097-A29C71A8EDAB}" sibTransId="{1CA0BD2C-BAE1-424F-B87C-D12FAEB96F76}"/>
    <dgm:cxn modelId="{919B6CDF-470D-4D31-A563-7FF61F7B428F}" srcId="{F05F5DD0-6374-4B51-B9D6-F55D72FCB6CA}" destId="{84475B83-4E1F-4C45-ABC0-8D869BF4ACB6}" srcOrd="3" destOrd="0" parTransId="{F4C38EF0-660A-4B67-B2DE-5B894E218B29}" sibTransId="{59753532-89B9-4FFF-A249-4286729D0428}"/>
    <dgm:cxn modelId="{FD05E2DF-3BD6-4839-8232-302096EDE322}" type="presOf" srcId="{1081B6DE-9832-40F2-A0C4-52F5B0E95537}" destId="{DFCB5161-0775-4475-BA85-D9DF573BE12D}" srcOrd="0" destOrd="0" presId="urn:microsoft.com/office/officeart/2005/8/layout/chevron1"/>
    <dgm:cxn modelId="{5FA21FE8-5122-4BA9-BA52-86D8125A7535}" srcId="{F05F5DD0-6374-4B51-B9D6-F55D72FCB6CA}" destId="{714AFF70-4290-4277-A784-9D57D6903CF2}" srcOrd="1" destOrd="0" parTransId="{18941961-25D0-4E8B-B229-88595C4504C8}" sibTransId="{8090558C-904F-4026-B25F-003B7C095545}"/>
    <dgm:cxn modelId="{91824DF3-9BC7-411C-BCCB-088D27D3E010}" type="presOf" srcId="{A3129FBE-AC26-467B-98A9-62049080A752}" destId="{9D4BC341-92CA-42DF-8CF4-DCB1ACA0FB8B}" srcOrd="0" destOrd="0" presId="urn:microsoft.com/office/officeart/2005/8/layout/chevron1"/>
    <dgm:cxn modelId="{FE517EDD-ABBF-4E92-91AE-983AD1F9F964}" type="presParOf" srcId="{C03C9BC2-AF74-4F28-A1B9-5196A4D14B88}" destId="{9D4BC341-92CA-42DF-8CF4-DCB1ACA0FB8B}" srcOrd="0" destOrd="0" presId="urn:microsoft.com/office/officeart/2005/8/layout/chevron1"/>
    <dgm:cxn modelId="{16D57CB6-1C4D-40F7-AB7A-4EEF720FF82F}" type="presParOf" srcId="{C03C9BC2-AF74-4F28-A1B9-5196A4D14B88}" destId="{50168B6C-27C8-4D0E-8971-F66AD2AFA86A}" srcOrd="1" destOrd="0" presId="urn:microsoft.com/office/officeart/2005/8/layout/chevron1"/>
    <dgm:cxn modelId="{DC1FD75C-0A71-4DF4-8D6B-BADEE3494977}" type="presParOf" srcId="{C03C9BC2-AF74-4F28-A1B9-5196A4D14B88}" destId="{76DADE8B-5B0D-4D4B-9889-D5B46AE00E81}" srcOrd="2" destOrd="0" presId="urn:microsoft.com/office/officeart/2005/8/layout/chevron1"/>
    <dgm:cxn modelId="{D5EF5A24-4C0E-444B-A14B-0CFFC59F8923}" type="presParOf" srcId="{C03C9BC2-AF74-4F28-A1B9-5196A4D14B88}" destId="{65DCBB53-F220-481C-890E-A8E16214E721}" srcOrd="3" destOrd="0" presId="urn:microsoft.com/office/officeart/2005/8/layout/chevron1"/>
    <dgm:cxn modelId="{2293C99D-1E52-45B0-8912-1B1FF93920BF}" type="presParOf" srcId="{C03C9BC2-AF74-4F28-A1B9-5196A4D14B88}" destId="{DFCB5161-0775-4475-BA85-D9DF573BE12D}" srcOrd="4" destOrd="0" presId="urn:microsoft.com/office/officeart/2005/8/layout/chevron1"/>
    <dgm:cxn modelId="{1FC319D2-2804-428D-8FFC-A8E398914342}" type="presParOf" srcId="{C03C9BC2-AF74-4F28-A1B9-5196A4D14B88}" destId="{C73AB7AE-55E5-45D7-917F-03F3B344B45E}" srcOrd="5" destOrd="0" presId="urn:microsoft.com/office/officeart/2005/8/layout/chevron1"/>
    <dgm:cxn modelId="{3D71A6FE-0842-4C7C-BC77-706BA960D874}" type="presParOf" srcId="{C03C9BC2-AF74-4F28-A1B9-5196A4D14B88}" destId="{3B052091-9443-4617-BDD5-9C94B186F52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2E11D06-8F17-4EF9-AF40-E849948A3ADC}" type="doc">
      <dgm:prSet loTypeId="urn:microsoft.com/office/officeart/2005/8/layout/venn3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FAF88974-1862-4767-8CC7-2E4F6698EB4F}">
      <dgm:prSet phldrT="[Text]"/>
      <dgm:spPr/>
      <dgm:t>
        <a:bodyPr/>
        <a:lstStyle/>
        <a:p>
          <a:r>
            <a:rPr lang="en-US" dirty="0"/>
            <a:t>Block chain 1.0</a:t>
          </a:r>
        </a:p>
        <a:p>
          <a:r>
            <a:rPr lang="en-US" dirty="0"/>
            <a:t>(Currency)</a:t>
          </a:r>
        </a:p>
      </dgm:t>
    </dgm:pt>
    <dgm:pt modelId="{31B7E4D6-7555-4459-82A3-AB3FF3C05901}" type="parTrans" cxnId="{4CF04690-0548-4F75-B589-7D20CA8513BF}">
      <dgm:prSet/>
      <dgm:spPr/>
      <dgm:t>
        <a:bodyPr/>
        <a:lstStyle/>
        <a:p>
          <a:endParaRPr lang="en-US"/>
        </a:p>
      </dgm:t>
    </dgm:pt>
    <dgm:pt modelId="{C7F308CE-7A38-44F5-84D9-EC81C3C089BE}" type="sibTrans" cxnId="{4CF04690-0548-4F75-B589-7D20CA8513BF}">
      <dgm:prSet/>
      <dgm:spPr/>
      <dgm:t>
        <a:bodyPr/>
        <a:lstStyle/>
        <a:p>
          <a:endParaRPr lang="en-US"/>
        </a:p>
      </dgm:t>
    </dgm:pt>
    <dgm:pt modelId="{168AC128-91FC-4707-986C-84C363B945F0}">
      <dgm:prSet phldrT="[Text]"/>
      <dgm:spPr/>
      <dgm:t>
        <a:bodyPr/>
        <a:lstStyle/>
        <a:p>
          <a:r>
            <a:rPr lang="en-US" dirty="0"/>
            <a:t>Block chain 2.0</a:t>
          </a:r>
        </a:p>
        <a:p>
          <a:r>
            <a:rPr lang="en-US" dirty="0"/>
            <a:t>(Smart Contracts)</a:t>
          </a:r>
        </a:p>
      </dgm:t>
    </dgm:pt>
    <dgm:pt modelId="{9FD69FEB-7467-4BA2-A93A-54EBD81DCE22}" type="parTrans" cxnId="{B9AE483F-97BD-45DA-87CB-6519A4D0ECED}">
      <dgm:prSet/>
      <dgm:spPr/>
      <dgm:t>
        <a:bodyPr/>
        <a:lstStyle/>
        <a:p>
          <a:endParaRPr lang="en-US"/>
        </a:p>
      </dgm:t>
    </dgm:pt>
    <dgm:pt modelId="{28535AC4-5B4F-45FE-94AB-26F2CB7305AB}" type="sibTrans" cxnId="{B9AE483F-97BD-45DA-87CB-6519A4D0ECED}">
      <dgm:prSet/>
      <dgm:spPr/>
      <dgm:t>
        <a:bodyPr/>
        <a:lstStyle/>
        <a:p>
          <a:endParaRPr lang="en-US"/>
        </a:p>
      </dgm:t>
    </dgm:pt>
    <dgm:pt modelId="{3820215F-0DCF-49CA-B216-E24C8B3B14A3}">
      <dgm:prSet phldrT="[Text]"/>
      <dgm:spPr>
        <a:solidFill>
          <a:schemeClr val="accent5">
            <a:lumMod val="40000"/>
            <a:lumOff val="60000"/>
            <a:alpha val="50000"/>
          </a:schemeClr>
        </a:solidFill>
      </dgm:spPr>
      <dgm:t>
        <a:bodyPr/>
        <a:lstStyle/>
        <a:p>
          <a:r>
            <a:rPr lang="en-US" dirty="0"/>
            <a:t>Block chain 3.0</a:t>
          </a:r>
        </a:p>
        <a:p>
          <a:r>
            <a:rPr lang="en-US" dirty="0"/>
            <a:t>(</a:t>
          </a:r>
          <a:r>
            <a:rPr lang="en-US" dirty="0" err="1"/>
            <a:t>DApps</a:t>
          </a:r>
          <a:r>
            <a:rPr lang="en-US" dirty="0"/>
            <a:t>)</a:t>
          </a:r>
        </a:p>
      </dgm:t>
    </dgm:pt>
    <dgm:pt modelId="{2BBBB588-4968-4725-A850-AD47BF76C305}" type="parTrans" cxnId="{2F75304D-31DA-4029-8D46-296E018054FD}">
      <dgm:prSet/>
      <dgm:spPr/>
      <dgm:t>
        <a:bodyPr/>
        <a:lstStyle/>
        <a:p>
          <a:endParaRPr lang="en-US"/>
        </a:p>
      </dgm:t>
    </dgm:pt>
    <dgm:pt modelId="{17F05D7D-1F30-4904-95DA-6BF08E11D05D}" type="sibTrans" cxnId="{2F75304D-31DA-4029-8D46-296E018054FD}">
      <dgm:prSet/>
      <dgm:spPr/>
      <dgm:t>
        <a:bodyPr/>
        <a:lstStyle/>
        <a:p>
          <a:endParaRPr lang="en-US"/>
        </a:p>
      </dgm:t>
    </dgm:pt>
    <dgm:pt modelId="{39ED6C16-FF89-4DB9-ADCC-A44757AC2983}" type="pres">
      <dgm:prSet presAssocID="{52E11D06-8F17-4EF9-AF40-E849948A3ADC}" presName="Name0" presStyleCnt="0">
        <dgm:presLayoutVars>
          <dgm:dir/>
          <dgm:resizeHandles val="exact"/>
        </dgm:presLayoutVars>
      </dgm:prSet>
      <dgm:spPr/>
    </dgm:pt>
    <dgm:pt modelId="{8BD03C17-8DAC-4A13-A224-2740A51E426C}" type="pres">
      <dgm:prSet presAssocID="{FAF88974-1862-4767-8CC7-2E4F6698EB4F}" presName="Name5" presStyleLbl="vennNode1" presStyleIdx="0" presStyleCnt="3" custLinFactNeighborX="-43084" custLinFactNeighborY="2102">
        <dgm:presLayoutVars>
          <dgm:bulletEnabled val="1"/>
        </dgm:presLayoutVars>
      </dgm:prSet>
      <dgm:spPr/>
    </dgm:pt>
    <dgm:pt modelId="{EA046E11-E22A-4ABF-8B46-E43E2B6DA0F6}" type="pres">
      <dgm:prSet presAssocID="{C7F308CE-7A38-44F5-84D9-EC81C3C089BE}" presName="space" presStyleCnt="0"/>
      <dgm:spPr/>
    </dgm:pt>
    <dgm:pt modelId="{2E756E9B-9F84-41E7-A5FE-957A8972A4CE}" type="pres">
      <dgm:prSet presAssocID="{168AC128-91FC-4707-986C-84C363B945F0}" presName="Name5" presStyleLbl="vennNode1" presStyleIdx="1" presStyleCnt="3" custLinFactNeighborY="3">
        <dgm:presLayoutVars>
          <dgm:bulletEnabled val="1"/>
        </dgm:presLayoutVars>
      </dgm:prSet>
      <dgm:spPr/>
    </dgm:pt>
    <dgm:pt modelId="{F475B298-7E41-4481-80EC-4B7B50E260B3}" type="pres">
      <dgm:prSet presAssocID="{28535AC4-5B4F-45FE-94AB-26F2CB7305AB}" presName="space" presStyleCnt="0"/>
      <dgm:spPr/>
    </dgm:pt>
    <dgm:pt modelId="{DAB01233-2BE0-428F-94ED-90FC2031D63A}" type="pres">
      <dgm:prSet presAssocID="{3820215F-0DCF-49CA-B216-E24C8B3B14A3}" presName="Name5" presStyleLbl="vennNode1" presStyleIdx="2" presStyleCnt="3">
        <dgm:presLayoutVars>
          <dgm:bulletEnabled val="1"/>
        </dgm:presLayoutVars>
      </dgm:prSet>
      <dgm:spPr/>
    </dgm:pt>
  </dgm:ptLst>
  <dgm:cxnLst>
    <dgm:cxn modelId="{7B436709-442D-41AD-9506-7CC04A78F3D8}" type="presOf" srcId="{52E11D06-8F17-4EF9-AF40-E849948A3ADC}" destId="{39ED6C16-FF89-4DB9-ADCC-A44757AC2983}" srcOrd="0" destOrd="0" presId="urn:microsoft.com/office/officeart/2005/8/layout/venn3"/>
    <dgm:cxn modelId="{B9AE483F-97BD-45DA-87CB-6519A4D0ECED}" srcId="{52E11D06-8F17-4EF9-AF40-E849948A3ADC}" destId="{168AC128-91FC-4707-986C-84C363B945F0}" srcOrd="1" destOrd="0" parTransId="{9FD69FEB-7467-4BA2-A93A-54EBD81DCE22}" sibTransId="{28535AC4-5B4F-45FE-94AB-26F2CB7305AB}"/>
    <dgm:cxn modelId="{7C8FA169-C1DE-4EC5-AC5E-CC9FCDD65C2D}" type="presOf" srcId="{168AC128-91FC-4707-986C-84C363B945F0}" destId="{2E756E9B-9F84-41E7-A5FE-957A8972A4CE}" srcOrd="0" destOrd="0" presId="urn:microsoft.com/office/officeart/2005/8/layout/venn3"/>
    <dgm:cxn modelId="{2F75304D-31DA-4029-8D46-296E018054FD}" srcId="{52E11D06-8F17-4EF9-AF40-E849948A3ADC}" destId="{3820215F-0DCF-49CA-B216-E24C8B3B14A3}" srcOrd="2" destOrd="0" parTransId="{2BBBB588-4968-4725-A850-AD47BF76C305}" sibTransId="{17F05D7D-1F30-4904-95DA-6BF08E11D05D}"/>
    <dgm:cxn modelId="{4CF04690-0548-4F75-B589-7D20CA8513BF}" srcId="{52E11D06-8F17-4EF9-AF40-E849948A3ADC}" destId="{FAF88974-1862-4767-8CC7-2E4F6698EB4F}" srcOrd="0" destOrd="0" parTransId="{31B7E4D6-7555-4459-82A3-AB3FF3C05901}" sibTransId="{C7F308CE-7A38-44F5-84D9-EC81C3C089BE}"/>
    <dgm:cxn modelId="{8987F9AC-B2BB-4844-A463-146479785D2D}" type="presOf" srcId="{3820215F-0DCF-49CA-B216-E24C8B3B14A3}" destId="{DAB01233-2BE0-428F-94ED-90FC2031D63A}" srcOrd="0" destOrd="0" presId="urn:microsoft.com/office/officeart/2005/8/layout/venn3"/>
    <dgm:cxn modelId="{BBD363D8-3352-443C-A719-066102D2F112}" type="presOf" srcId="{FAF88974-1862-4767-8CC7-2E4F6698EB4F}" destId="{8BD03C17-8DAC-4A13-A224-2740A51E426C}" srcOrd="0" destOrd="0" presId="urn:microsoft.com/office/officeart/2005/8/layout/venn3"/>
    <dgm:cxn modelId="{A4E83A37-4BE2-4A8A-A0BF-56A8CB73AC2D}" type="presParOf" srcId="{39ED6C16-FF89-4DB9-ADCC-A44757AC2983}" destId="{8BD03C17-8DAC-4A13-A224-2740A51E426C}" srcOrd="0" destOrd="0" presId="urn:microsoft.com/office/officeart/2005/8/layout/venn3"/>
    <dgm:cxn modelId="{1A5F8FC0-8BA1-4358-9332-E479CA5021AA}" type="presParOf" srcId="{39ED6C16-FF89-4DB9-ADCC-A44757AC2983}" destId="{EA046E11-E22A-4ABF-8B46-E43E2B6DA0F6}" srcOrd="1" destOrd="0" presId="urn:microsoft.com/office/officeart/2005/8/layout/venn3"/>
    <dgm:cxn modelId="{F9675CA6-4F53-40A8-A7BA-8D79B1CF750B}" type="presParOf" srcId="{39ED6C16-FF89-4DB9-ADCC-A44757AC2983}" destId="{2E756E9B-9F84-41E7-A5FE-957A8972A4CE}" srcOrd="2" destOrd="0" presId="urn:microsoft.com/office/officeart/2005/8/layout/venn3"/>
    <dgm:cxn modelId="{F8B5F55E-CE82-4201-B45A-49D479E0AE21}" type="presParOf" srcId="{39ED6C16-FF89-4DB9-ADCC-A44757AC2983}" destId="{F475B298-7E41-4481-80EC-4B7B50E260B3}" srcOrd="3" destOrd="0" presId="urn:microsoft.com/office/officeart/2005/8/layout/venn3"/>
    <dgm:cxn modelId="{25998BC6-6DF0-439F-B8D4-2F93D7A0E955}" type="presParOf" srcId="{39ED6C16-FF89-4DB9-ADCC-A44757AC2983}" destId="{DAB01233-2BE0-428F-94ED-90FC2031D63A}" srcOrd="4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C5C3E1C-1C51-4D25-A1B5-AF5E5E14ACA5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5852085-8787-4755-A491-0F5581C3CC3F}">
      <dgm:prSet phldrT="[Text]"/>
      <dgm:spPr/>
      <dgm:t>
        <a:bodyPr/>
        <a:lstStyle/>
        <a:p>
          <a:r>
            <a:rPr lang="en-US" dirty="0"/>
            <a:t>Public 	</a:t>
          </a:r>
        </a:p>
      </dgm:t>
    </dgm:pt>
    <dgm:pt modelId="{B834FB95-79F0-4954-9FE0-D2C7DE4B5902}" type="parTrans" cxnId="{F1A8309B-F02E-49A5-AEC8-F67464AA2416}">
      <dgm:prSet/>
      <dgm:spPr/>
      <dgm:t>
        <a:bodyPr/>
        <a:lstStyle/>
        <a:p>
          <a:endParaRPr lang="en-US"/>
        </a:p>
      </dgm:t>
    </dgm:pt>
    <dgm:pt modelId="{BB5A5EB5-53EE-43CA-B19F-4292049582B8}" type="sibTrans" cxnId="{F1A8309B-F02E-49A5-AEC8-F67464AA2416}">
      <dgm:prSet/>
      <dgm:spPr/>
      <dgm:t>
        <a:bodyPr/>
        <a:lstStyle/>
        <a:p>
          <a:endParaRPr lang="en-US"/>
        </a:p>
      </dgm:t>
    </dgm:pt>
    <dgm:pt modelId="{1692E7FA-EE09-42FD-802D-F47C8E992B7E}">
      <dgm:prSet phldrT="[Text]"/>
      <dgm:spPr/>
      <dgm:t>
        <a:bodyPr/>
        <a:lstStyle/>
        <a:p>
          <a:pPr algn="l"/>
          <a:r>
            <a:rPr lang="en-US" dirty="0"/>
            <a:t>Absolutely no access restrictions</a:t>
          </a:r>
        </a:p>
      </dgm:t>
    </dgm:pt>
    <dgm:pt modelId="{5005AFD0-FC81-4BC6-9301-3DB39CED380D}" type="parTrans" cxnId="{66B89CEA-DFBF-4C28-A88C-0DE27ACF0916}">
      <dgm:prSet/>
      <dgm:spPr/>
      <dgm:t>
        <a:bodyPr/>
        <a:lstStyle/>
        <a:p>
          <a:endParaRPr lang="en-US"/>
        </a:p>
      </dgm:t>
    </dgm:pt>
    <dgm:pt modelId="{6393F162-DECE-47C3-8959-FCCCAD997673}" type="sibTrans" cxnId="{66B89CEA-DFBF-4C28-A88C-0DE27ACF0916}">
      <dgm:prSet/>
      <dgm:spPr/>
      <dgm:t>
        <a:bodyPr/>
        <a:lstStyle/>
        <a:p>
          <a:endParaRPr lang="en-US"/>
        </a:p>
      </dgm:t>
    </dgm:pt>
    <dgm:pt modelId="{E25EB4DC-9450-4B47-BA91-B5CD8137360C}">
      <dgm:prSet phldrT="[Text]"/>
      <dgm:spPr/>
      <dgm:t>
        <a:bodyPr/>
        <a:lstStyle/>
        <a:p>
          <a:pPr algn="l"/>
          <a:r>
            <a:rPr lang="en-US" dirty="0"/>
            <a:t>Any one with a an internet connection can send transactions to it .</a:t>
          </a:r>
        </a:p>
      </dgm:t>
    </dgm:pt>
    <dgm:pt modelId="{87040A86-C8CC-4953-A3D5-C7890F3A3B4B}" type="parTrans" cxnId="{1AE94A86-AB3F-4476-B06D-7B79246D6B5D}">
      <dgm:prSet/>
      <dgm:spPr/>
      <dgm:t>
        <a:bodyPr/>
        <a:lstStyle/>
        <a:p>
          <a:endParaRPr lang="en-US"/>
        </a:p>
      </dgm:t>
    </dgm:pt>
    <dgm:pt modelId="{C79A573E-FEE1-47C5-AE8F-6089403E5A69}" type="sibTrans" cxnId="{1AE94A86-AB3F-4476-B06D-7B79246D6B5D}">
      <dgm:prSet/>
      <dgm:spPr/>
      <dgm:t>
        <a:bodyPr/>
        <a:lstStyle/>
        <a:p>
          <a:endParaRPr lang="en-US"/>
        </a:p>
      </dgm:t>
    </dgm:pt>
    <dgm:pt modelId="{ACD38698-573D-4F85-9B47-5D3CBF62D84C}">
      <dgm:prSet phldrT="[Text]"/>
      <dgm:spPr/>
      <dgm:t>
        <a:bodyPr/>
        <a:lstStyle/>
        <a:p>
          <a:r>
            <a:rPr lang="en-US" dirty="0"/>
            <a:t>Private</a:t>
          </a:r>
        </a:p>
      </dgm:t>
    </dgm:pt>
    <dgm:pt modelId="{AD208382-FDDB-4AB2-9456-0AD38EEA303A}" type="parTrans" cxnId="{F4FDC2A9-E7B0-42EC-B57A-40ECBF2EAA91}">
      <dgm:prSet/>
      <dgm:spPr/>
      <dgm:t>
        <a:bodyPr/>
        <a:lstStyle/>
        <a:p>
          <a:endParaRPr lang="en-US"/>
        </a:p>
      </dgm:t>
    </dgm:pt>
    <dgm:pt modelId="{81D472F0-EAF3-4894-A12E-F5A5624F8076}" type="sibTrans" cxnId="{F4FDC2A9-E7B0-42EC-B57A-40ECBF2EAA91}">
      <dgm:prSet/>
      <dgm:spPr/>
      <dgm:t>
        <a:bodyPr/>
        <a:lstStyle/>
        <a:p>
          <a:endParaRPr lang="en-US"/>
        </a:p>
      </dgm:t>
    </dgm:pt>
    <dgm:pt modelId="{8BFECFAD-2FB4-45A5-A451-F1FE847C6A62}">
      <dgm:prSet phldrT="[Text]"/>
      <dgm:spPr/>
      <dgm:t>
        <a:bodyPr/>
        <a:lstStyle/>
        <a:p>
          <a:r>
            <a:rPr lang="en-US" dirty="0"/>
            <a:t>Permissioned</a:t>
          </a:r>
        </a:p>
      </dgm:t>
    </dgm:pt>
    <dgm:pt modelId="{6797CCDF-58F0-4934-BD39-2D5624CEFFDD}" type="parTrans" cxnId="{B461CC45-0B92-42FA-8B46-41C1217B7655}">
      <dgm:prSet/>
      <dgm:spPr/>
      <dgm:t>
        <a:bodyPr/>
        <a:lstStyle/>
        <a:p>
          <a:endParaRPr lang="en-US"/>
        </a:p>
      </dgm:t>
    </dgm:pt>
    <dgm:pt modelId="{FAA12D34-A1C4-42BA-AF0F-653BCEDD75C4}" type="sibTrans" cxnId="{B461CC45-0B92-42FA-8B46-41C1217B7655}">
      <dgm:prSet/>
      <dgm:spPr/>
      <dgm:t>
        <a:bodyPr/>
        <a:lstStyle/>
        <a:p>
          <a:endParaRPr lang="en-US"/>
        </a:p>
      </dgm:t>
    </dgm:pt>
    <dgm:pt modelId="{D363DCA4-94AE-474E-9ED3-058130960F6B}">
      <dgm:prSet phldrT="[Text]"/>
      <dgm:spPr/>
      <dgm:t>
        <a:bodyPr/>
        <a:lstStyle/>
        <a:p>
          <a:r>
            <a:rPr lang="en-US" dirty="0"/>
            <a:t>Cannot join into it unless invited by the network administrator</a:t>
          </a:r>
        </a:p>
      </dgm:t>
    </dgm:pt>
    <dgm:pt modelId="{38796A92-5C84-4FBF-8859-690C5D71A80C}" type="parTrans" cxnId="{1B4C29D9-DD2F-447E-BB5C-4F740143B794}">
      <dgm:prSet/>
      <dgm:spPr/>
      <dgm:t>
        <a:bodyPr/>
        <a:lstStyle/>
        <a:p>
          <a:endParaRPr lang="en-US"/>
        </a:p>
      </dgm:t>
    </dgm:pt>
    <dgm:pt modelId="{1BE36479-3D4D-4A63-A95A-2A8DAA83875F}" type="sibTrans" cxnId="{1B4C29D9-DD2F-447E-BB5C-4F740143B794}">
      <dgm:prSet/>
      <dgm:spPr/>
      <dgm:t>
        <a:bodyPr/>
        <a:lstStyle/>
        <a:p>
          <a:endParaRPr lang="en-US"/>
        </a:p>
      </dgm:t>
    </dgm:pt>
    <dgm:pt modelId="{09E99907-BA2F-4385-8E1F-D033E110E452}">
      <dgm:prSet phldrT="[Text]"/>
      <dgm:spPr/>
      <dgm:t>
        <a:bodyPr/>
        <a:lstStyle/>
        <a:p>
          <a:r>
            <a:rPr lang="en-US" dirty="0"/>
            <a:t>Hybrid</a:t>
          </a:r>
        </a:p>
      </dgm:t>
    </dgm:pt>
    <dgm:pt modelId="{FA41643D-4F6F-468C-85FA-46425F5982F4}" type="parTrans" cxnId="{7D1F6C91-658F-47DA-8B92-2A30660D9DA8}">
      <dgm:prSet/>
      <dgm:spPr/>
      <dgm:t>
        <a:bodyPr/>
        <a:lstStyle/>
        <a:p>
          <a:endParaRPr lang="en-US"/>
        </a:p>
      </dgm:t>
    </dgm:pt>
    <dgm:pt modelId="{B6A4EB97-B6F0-485F-B42E-E8D4CDD41091}" type="sibTrans" cxnId="{7D1F6C91-658F-47DA-8B92-2A30660D9DA8}">
      <dgm:prSet/>
      <dgm:spPr/>
      <dgm:t>
        <a:bodyPr/>
        <a:lstStyle/>
        <a:p>
          <a:endParaRPr lang="en-US"/>
        </a:p>
      </dgm:t>
    </dgm:pt>
    <dgm:pt modelId="{18349A56-B328-469B-939B-E5A76E2CB52F}">
      <dgm:prSet phldrT="[Text]"/>
      <dgm:spPr/>
      <dgm:t>
        <a:bodyPr/>
        <a:lstStyle/>
        <a:p>
          <a:r>
            <a:rPr lang="en-US" dirty="0"/>
            <a:t>Combination of centralized and decentralized features</a:t>
          </a:r>
        </a:p>
      </dgm:t>
    </dgm:pt>
    <dgm:pt modelId="{A26EB8CB-95A6-4D85-8645-0115154B6219}" type="parTrans" cxnId="{12449A7E-B4BB-4B99-91A8-86F9D47B9343}">
      <dgm:prSet/>
      <dgm:spPr/>
      <dgm:t>
        <a:bodyPr/>
        <a:lstStyle/>
        <a:p>
          <a:endParaRPr lang="en-US"/>
        </a:p>
      </dgm:t>
    </dgm:pt>
    <dgm:pt modelId="{38F1CAA2-1860-45EE-AC38-296EACCC8601}" type="sibTrans" cxnId="{12449A7E-B4BB-4B99-91A8-86F9D47B9343}">
      <dgm:prSet/>
      <dgm:spPr/>
      <dgm:t>
        <a:bodyPr/>
        <a:lstStyle/>
        <a:p>
          <a:endParaRPr lang="en-US"/>
        </a:p>
      </dgm:t>
    </dgm:pt>
    <dgm:pt modelId="{2A8B540F-C53D-4E8D-BC45-F64FD9860193}">
      <dgm:prSet phldrT="[Text]"/>
      <dgm:spPr/>
      <dgm:t>
        <a:bodyPr/>
        <a:lstStyle/>
        <a:p>
          <a:pPr algn="l"/>
          <a:r>
            <a:rPr lang="en-US" dirty="0" err="1"/>
            <a:t>Eg</a:t>
          </a:r>
          <a:r>
            <a:rPr lang="en-US" dirty="0"/>
            <a:t>: Ethereum, Bitcoin</a:t>
          </a:r>
        </a:p>
      </dgm:t>
    </dgm:pt>
    <dgm:pt modelId="{755BA52B-BF6C-45AC-AFB1-F69E343D97D9}" type="parTrans" cxnId="{DDDF5908-2F9A-429F-BF8D-4E3FCB3CBB07}">
      <dgm:prSet/>
      <dgm:spPr/>
      <dgm:t>
        <a:bodyPr/>
        <a:lstStyle/>
        <a:p>
          <a:endParaRPr lang="en-US"/>
        </a:p>
      </dgm:t>
    </dgm:pt>
    <dgm:pt modelId="{7C3103D5-6A1E-4C2E-BAC4-4FBD742B1279}" type="sibTrans" cxnId="{DDDF5908-2F9A-429F-BF8D-4E3FCB3CBB07}">
      <dgm:prSet/>
      <dgm:spPr/>
      <dgm:t>
        <a:bodyPr/>
        <a:lstStyle/>
        <a:p>
          <a:endParaRPr lang="en-US"/>
        </a:p>
      </dgm:t>
    </dgm:pt>
    <dgm:pt modelId="{C0978759-58BD-4B97-BAF6-BA330039569A}" type="pres">
      <dgm:prSet presAssocID="{1C5C3E1C-1C51-4D25-A1B5-AF5E5E14ACA5}" presName="Name0" presStyleCnt="0">
        <dgm:presLayoutVars>
          <dgm:dir/>
          <dgm:animLvl val="lvl"/>
          <dgm:resizeHandles val="exact"/>
        </dgm:presLayoutVars>
      </dgm:prSet>
      <dgm:spPr/>
    </dgm:pt>
    <dgm:pt modelId="{56F7A241-E501-410E-A429-DDEEC83C06A2}" type="pres">
      <dgm:prSet presAssocID="{55852085-8787-4755-A491-0F5581C3CC3F}" presName="composite" presStyleCnt="0"/>
      <dgm:spPr/>
    </dgm:pt>
    <dgm:pt modelId="{9E267D58-D20E-4793-BCEA-03A6EBD17A54}" type="pres">
      <dgm:prSet presAssocID="{55852085-8787-4755-A491-0F5581C3CC3F}" presName="parTx" presStyleLbl="alignNode1" presStyleIdx="0" presStyleCnt="3" custScaleX="100690" custScaleY="85149" custLinFactNeighborX="-1798" custLinFactNeighborY="-4785">
        <dgm:presLayoutVars>
          <dgm:chMax val="0"/>
          <dgm:chPref val="0"/>
          <dgm:bulletEnabled val="1"/>
        </dgm:presLayoutVars>
      </dgm:prSet>
      <dgm:spPr/>
    </dgm:pt>
    <dgm:pt modelId="{8AE19B22-5D16-4CAF-90E7-863E4D10D38F}" type="pres">
      <dgm:prSet presAssocID="{55852085-8787-4755-A491-0F5581C3CC3F}" presName="desTx" presStyleLbl="alignAccFollowNode1" presStyleIdx="0" presStyleCnt="3" custScaleY="99612">
        <dgm:presLayoutVars>
          <dgm:bulletEnabled val="1"/>
        </dgm:presLayoutVars>
      </dgm:prSet>
      <dgm:spPr/>
    </dgm:pt>
    <dgm:pt modelId="{AB6B5E7B-9E09-469D-BCD7-3F648227FE08}" type="pres">
      <dgm:prSet presAssocID="{BB5A5EB5-53EE-43CA-B19F-4292049582B8}" presName="space" presStyleCnt="0"/>
      <dgm:spPr/>
    </dgm:pt>
    <dgm:pt modelId="{00EC2650-FC65-483F-93EA-3EAC61CBAE14}" type="pres">
      <dgm:prSet presAssocID="{ACD38698-573D-4F85-9B47-5D3CBF62D84C}" presName="composite" presStyleCnt="0"/>
      <dgm:spPr/>
    </dgm:pt>
    <dgm:pt modelId="{52026E2F-A969-4205-8BAA-A17A37B3630A}" type="pres">
      <dgm:prSet presAssocID="{ACD38698-573D-4F85-9B47-5D3CBF62D84C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35E0B581-6875-4DC1-82A2-3E51EA0F69BF}" type="pres">
      <dgm:prSet presAssocID="{ACD38698-573D-4F85-9B47-5D3CBF62D84C}" presName="desTx" presStyleLbl="alignAccFollowNode1" presStyleIdx="1" presStyleCnt="3">
        <dgm:presLayoutVars>
          <dgm:bulletEnabled val="1"/>
        </dgm:presLayoutVars>
      </dgm:prSet>
      <dgm:spPr/>
    </dgm:pt>
    <dgm:pt modelId="{A0B4720A-6B1E-4E7B-B4F2-A240B0F0F286}" type="pres">
      <dgm:prSet presAssocID="{81D472F0-EAF3-4894-A12E-F5A5624F8076}" presName="space" presStyleCnt="0"/>
      <dgm:spPr/>
    </dgm:pt>
    <dgm:pt modelId="{69D4D361-54E7-4845-8140-2BD9ECD8F754}" type="pres">
      <dgm:prSet presAssocID="{09E99907-BA2F-4385-8E1F-D033E110E452}" presName="composite" presStyleCnt="0"/>
      <dgm:spPr/>
    </dgm:pt>
    <dgm:pt modelId="{360163DD-A5B5-4BBD-8844-DD5EAAA7A040}" type="pres">
      <dgm:prSet presAssocID="{09E99907-BA2F-4385-8E1F-D033E110E452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DD9F70B7-3066-49BF-86BD-D6E327288F2C}" type="pres">
      <dgm:prSet presAssocID="{09E99907-BA2F-4385-8E1F-D033E110E452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DDDF5908-2F9A-429F-BF8D-4E3FCB3CBB07}" srcId="{55852085-8787-4755-A491-0F5581C3CC3F}" destId="{2A8B540F-C53D-4E8D-BC45-F64FD9860193}" srcOrd="2" destOrd="0" parTransId="{755BA52B-BF6C-45AC-AFB1-F69E343D97D9}" sibTransId="{7C3103D5-6A1E-4C2E-BAC4-4FBD742B1279}"/>
    <dgm:cxn modelId="{04D64A5E-B96F-44BC-9940-B400B439E6E3}" type="presOf" srcId="{1C5C3E1C-1C51-4D25-A1B5-AF5E5E14ACA5}" destId="{C0978759-58BD-4B97-BAF6-BA330039569A}" srcOrd="0" destOrd="0" presId="urn:microsoft.com/office/officeart/2005/8/layout/hList1"/>
    <dgm:cxn modelId="{08519741-CAA3-433B-A75E-ED542480535B}" type="presOf" srcId="{1692E7FA-EE09-42FD-802D-F47C8E992B7E}" destId="{8AE19B22-5D16-4CAF-90E7-863E4D10D38F}" srcOrd="0" destOrd="0" presId="urn:microsoft.com/office/officeart/2005/8/layout/hList1"/>
    <dgm:cxn modelId="{B461CC45-0B92-42FA-8B46-41C1217B7655}" srcId="{ACD38698-573D-4F85-9B47-5D3CBF62D84C}" destId="{8BFECFAD-2FB4-45A5-A451-F1FE847C6A62}" srcOrd="0" destOrd="0" parTransId="{6797CCDF-58F0-4934-BD39-2D5624CEFFDD}" sibTransId="{FAA12D34-A1C4-42BA-AF0F-653BCEDD75C4}"/>
    <dgm:cxn modelId="{68870D69-2D92-4C88-A3D0-8E0E453539A7}" type="presOf" srcId="{E25EB4DC-9450-4B47-BA91-B5CD8137360C}" destId="{8AE19B22-5D16-4CAF-90E7-863E4D10D38F}" srcOrd="0" destOrd="1" presId="urn:microsoft.com/office/officeart/2005/8/layout/hList1"/>
    <dgm:cxn modelId="{CC1FFC4E-03A5-4F97-936C-659BF02BC6ED}" type="presOf" srcId="{ACD38698-573D-4F85-9B47-5D3CBF62D84C}" destId="{52026E2F-A969-4205-8BAA-A17A37B3630A}" srcOrd="0" destOrd="0" presId="urn:microsoft.com/office/officeart/2005/8/layout/hList1"/>
    <dgm:cxn modelId="{9C72B870-6341-4732-8475-E21D702A43ED}" type="presOf" srcId="{55852085-8787-4755-A491-0F5581C3CC3F}" destId="{9E267D58-D20E-4793-BCEA-03A6EBD17A54}" srcOrd="0" destOrd="0" presId="urn:microsoft.com/office/officeart/2005/8/layout/hList1"/>
    <dgm:cxn modelId="{72CA4758-4922-4FA6-8247-B2DE777DB690}" type="presOf" srcId="{8BFECFAD-2FB4-45A5-A451-F1FE847C6A62}" destId="{35E0B581-6875-4DC1-82A2-3E51EA0F69BF}" srcOrd="0" destOrd="0" presId="urn:microsoft.com/office/officeart/2005/8/layout/hList1"/>
    <dgm:cxn modelId="{12449A7E-B4BB-4B99-91A8-86F9D47B9343}" srcId="{09E99907-BA2F-4385-8E1F-D033E110E452}" destId="{18349A56-B328-469B-939B-E5A76E2CB52F}" srcOrd="0" destOrd="0" parTransId="{A26EB8CB-95A6-4D85-8645-0115154B6219}" sibTransId="{38F1CAA2-1860-45EE-AC38-296EACCC8601}"/>
    <dgm:cxn modelId="{F4DB7882-5A90-4396-A78F-767F4241BE89}" type="presOf" srcId="{D363DCA4-94AE-474E-9ED3-058130960F6B}" destId="{35E0B581-6875-4DC1-82A2-3E51EA0F69BF}" srcOrd="0" destOrd="1" presId="urn:microsoft.com/office/officeart/2005/8/layout/hList1"/>
    <dgm:cxn modelId="{1AE94A86-AB3F-4476-B06D-7B79246D6B5D}" srcId="{55852085-8787-4755-A491-0F5581C3CC3F}" destId="{E25EB4DC-9450-4B47-BA91-B5CD8137360C}" srcOrd="1" destOrd="0" parTransId="{87040A86-C8CC-4953-A3D5-C7890F3A3B4B}" sibTransId="{C79A573E-FEE1-47C5-AE8F-6089403E5A69}"/>
    <dgm:cxn modelId="{7D1F6C91-658F-47DA-8B92-2A30660D9DA8}" srcId="{1C5C3E1C-1C51-4D25-A1B5-AF5E5E14ACA5}" destId="{09E99907-BA2F-4385-8E1F-D033E110E452}" srcOrd="2" destOrd="0" parTransId="{FA41643D-4F6F-468C-85FA-46425F5982F4}" sibTransId="{B6A4EB97-B6F0-485F-B42E-E8D4CDD41091}"/>
    <dgm:cxn modelId="{F1A8309B-F02E-49A5-AEC8-F67464AA2416}" srcId="{1C5C3E1C-1C51-4D25-A1B5-AF5E5E14ACA5}" destId="{55852085-8787-4755-A491-0F5581C3CC3F}" srcOrd="0" destOrd="0" parTransId="{B834FB95-79F0-4954-9FE0-D2C7DE4B5902}" sibTransId="{BB5A5EB5-53EE-43CA-B19F-4292049582B8}"/>
    <dgm:cxn modelId="{F4FDC2A9-E7B0-42EC-B57A-40ECBF2EAA91}" srcId="{1C5C3E1C-1C51-4D25-A1B5-AF5E5E14ACA5}" destId="{ACD38698-573D-4F85-9B47-5D3CBF62D84C}" srcOrd="1" destOrd="0" parTransId="{AD208382-FDDB-4AB2-9456-0AD38EEA303A}" sibTransId="{81D472F0-EAF3-4894-A12E-F5A5624F8076}"/>
    <dgm:cxn modelId="{5E5FE1D7-802C-40A5-B357-84ECFA6E69E4}" type="presOf" srcId="{18349A56-B328-469B-939B-E5A76E2CB52F}" destId="{DD9F70B7-3066-49BF-86BD-D6E327288F2C}" srcOrd="0" destOrd="0" presId="urn:microsoft.com/office/officeart/2005/8/layout/hList1"/>
    <dgm:cxn modelId="{1B4C29D9-DD2F-447E-BB5C-4F740143B794}" srcId="{ACD38698-573D-4F85-9B47-5D3CBF62D84C}" destId="{D363DCA4-94AE-474E-9ED3-058130960F6B}" srcOrd="1" destOrd="0" parTransId="{38796A92-5C84-4FBF-8859-690C5D71A80C}" sibTransId="{1BE36479-3D4D-4A63-A95A-2A8DAA83875F}"/>
    <dgm:cxn modelId="{66B89CEA-DFBF-4C28-A88C-0DE27ACF0916}" srcId="{55852085-8787-4755-A491-0F5581C3CC3F}" destId="{1692E7FA-EE09-42FD-802D-F47C8E992B7E}" srcOrd="0" destOrd="0" parTransId="{5005AFD0-FC81-4BC6-9301-3DB39CED380D}" sibTransId="{6393F162-DECE-47C3-8959-FCCCAD997673}"/>
    <dgm:cxn modelId="{6D7942EB-E2AD-4DEC-B2E9-60986F00F57F}" type="presOf" srcId="{09E99907-BA2F-4385-8E1F-D033E110E452}" destId="{360163DD-A5B5-4BBD-8844-DD5EAAA7A040}" srcOrd="0" destOrd="0" presId="urn:microsoft.com/office/officeart/2005/8/layout/hList1"/>
    <dgm:cxn modelId="{993B64F1-4F99-4A4D-BCE5-A9588DC6CF5A}" type="presOf" srcId="{2A8B540F-C53D-4E8D-BC45-F64FD9860193}" destId="{8AE19B22-5D16-4CAF-90E7-863E4D10D38F}" srcOrd="0" destOrd="2" presId="urn:microsoft.com/office/officeart/2005/8/layout/hList1"/>
    <dgm:cxn modelId="{D03E6ED3-F198-4C89-B55D-251C8A9FB614}" type="presParOf" srcId="{C0978759-58BD-4B97-BAF6-BA330039569A}" destId="{56F7A241-E501-410E-A429-DDEEC83C06A2}" srcOrd="0" destOrd="0" presId="urn:microsoft.com/office/officeart/2005/8/layout/hList1"/>
    <dgm:cxn modelId="{58BA9D2C-CCF8-47A7-8232-E8024F53D9EA}" type="presParOf" srcId="{56F7A241-E501-410E-A429-DDEEC83C06A2}" destId="{9E267D58-D20E-4793-BCEA-03A6EBD17A54}" srcOrd="0" destOrd="0" presId="urn:microsoft.com/office/officeart/2005/8/layout/hList1"/>
    <dgm:cxn modelId="{5A4A75D7-2BC4-4F7D-89AB-D12208FF740D}" type="presParOf" srcId="{56F7A241-E501-410E-A429-DDEEC83C06A2}" destId="{8AE19B22-5D16-4CAF-90E7-863E4D10D38F}" srcOrd="1" destOrd="0" presId="urn:microsoft.com/office/officeart/2005/8/layout/hList1"/>
    <dgm:cxn modelId="{705F7A9D-37A6-402D-9B7F-B1B64C0F030F}" type="presParOf" srcId="{C0978759-58BD-4B97-BAF6-BA330039569A}" destId="{AB6B5E7B-9E09-469D-BCD7-3F648227FE08}" srcOrd="1" destOrd="0" presId="urn:microsoft.com/office/officeart/2005/8/layout/hList1"/>
    <dgm:cxn modelId="{5E12383C-9CC6-4244-8701-9EECE7A0C97C}" type="presParOf" srcId="{C0978759-58BD-4B97-BAF6-BA330039569A}" destId="{00EC2650-FC65-483F-93EA-3EAC61CBAE14}" srcOrd="2" destOrd="0" presId="urn:microsoft.com/office/officeart/2005/8/layout/hList1"/>
    <dgm:cxn modelId="{943B905D-E33C-4676-A642-6AB454808DCC}" type="presParOf" srcId="{00EC2650-FC65-483F-93EA-3EAC61CBAE14}" destId="{52026E2F-A969-4205-8BAA-A17A37B3630A}" srcOrd="0" destOrd="0" presId="urn:microsoft.com/office/officeart/2005/8/layout/hList1"/>
    <dgm:cxn modelId="{53024195-FDBC-4DB4-86CD-ED96D40F5B87}" type="presParOf" srcId="{00EC2650-FC65-483F-93EA-3EAC61CBAE14}" destId="{35E0B581-6875-4DC1-82A2-3E51EA0F69BF}" srcOrd="1" destOrd="0" presId="urn:microsoft.com/office/officeart/2005/8/layout/hList1"/>
    <dgm:cxn modelId="{F108E400-C937-4C59-AED0-FE5B5EB91E33}" type="presParOf" srcId="{C0978759-58BD-4B97-BAF6-BA330039569A}" destId="{A0B4720A-6B1E-4E7B-B4F2-A240B0F0F286}" srcOrd="3" destOrd="0" presId="urn:microsoft.com/office/officeart/2005/8/layout/hList1"/>
    <dgm:cxn modelId="{F7F41045-DFB6-4609-85E6-2BB1911BD3EC}" type="presParOf" srcId="{C0978759-58BD-4B97-BAF6-BA330039569A}" destId="{69D4D361-54E7-4845-8140-2BD9ECD8F754}" srcOrd="4" destOrd="0" presId="urn:microsoft.com/office/officeart/2005/8/layout/hList1"/>
    <dgm:cxn modelId="{5D0FF4DE-76DC-489E-B18E-DF71E09B3E09}" type="presParOf" srcId="{69D4D361-54E7-4845-8140-2BD9ECD8F754}" destId="{360163DD-A5B5-4BBD-8844-DD5EAAA7A040}" srcOrd="0" destOrd="0" presId="urn:microsoft.com/office/officeart/2005/8/layout/hList1"/>
    <dgm:cxn modelId="{10CF0272-EDD2-4D7C-9D7D-DE6F1A722632}" type="presParOf" srcId="{69D4D361-54E7-4845-8140-2BD9ECD8F754}" destId="{DD9F70B7-3066-49BF-86BD-D6E327288F2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4BC341-92CA-42DF-8CF4-DCB1ACA0FB8B}">
      <dsp:nvSpPr>
        <dsp:cNvPr id="0" name=""/>
        <dsp:cNvSpPr/>
      </dsp:nvSpPr>
      <dsp:spPr>
        <a:xfrm>
          <a:off x="0" y="227314"/>
          <a:ext cx="2230725" cy="892290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Transaction Requested</a:t>
          </a:r>
        </a:p>
      </dsp:txBody>
      <dsp:txXfrm>
        <a:off x="446145" y="227314"/>
        <a:ext cx="1338435" cy="892290"/>
      </dsp:txXfrm>
    </dsp:sp>
    <dsp:sp modelId="{76DADE8B-5B0D-4D4B-9889-D5B46AE00E81}">
      <dsp:nvSpPr>
        <dsp:cNvPr id="0" name=""/>
        <dsp:cNvSpPr/>
      </dsp:nvSpPr>
      <dsp:spPr>
        <a:xfrm>
          <a:off x="2011485" y="241751"/>
          <a:ext cx="2230725" cy="89229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Broadcast Transaction</a:t>
          </a:r>
          <a:endParaRPr lang="en-US" sz="2000" kern="1200" dirty="0"/>
        </a:p>
      </dsp:txBody>
      <dsp:txXfrm>
        <a:off x="2457630" y="241751"/>
        <a:ext cx="1338435" cy="892290"/>
      </dsp:txXfrm>
    </dsp:sp>
    <dsp:sp modelId="{DFCB5161-0775-4475-BA85-D9DF573BE12D}">
      <dsp:nvSpPr>
        <dsp:cNvPr id="0" name=""/>
        <dsp:cNvSpPr/>
      </dsp:nvSpPr>
      <dsp:spPr>
        <a:xfrm>
          <a:off x="4019138" y="241751"/>
          <a:ext cx="2230725" cy="892290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Validate Transaction</a:t>
          </a:r>
        </a:p>
      </dsp:txBody>
      <dsp:txXfrm>
        <a:off x="4465283" y="241751"/>
        <a:ext cx="1338435" cy="892290"/>
      </dsp:txXfrm>
    </dsp:sp>
    <dsp:sp modelId="{3B052091-9443-4617-BDD5-9C94B186F52E}">
      <dsp:nvSpPr>
        <dsp:cNvPr id="0" name=""/>
        <dsp:cNvSpPr/>
      </dsp:nvSpPr>
      <dsp:spPr>
        <a:xfrm>
          <a:off x="6026791" y="257960"/>
          <a:ext cx="2230725" cy="859873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Add To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Blockchain</a:t>
          </a:r>
        </a:p>
      </dsp:txBody>
      <dsp:txXfrm>
        <a:off x="6456728" y="257960"/>
        <a:ext cx="1370852" cy="8598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D03C17-8DAC-4A13-A224-2740A51E426C}">
      <dsp:nvSpPr>
        <dsp:cNvPr id="0" name=""/>
        <dsp:cNvSpPr/>
      </dsp:nvSpPr>
      <dsp:spPr>
        <a:xfrm>
          <a:off x="0" y="54335"/>
          <a:ext cx="1772724" cy="1772724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7559" tIns="24130" rIns="97559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Block chain 1.0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(Currency)</a:t>
          </a:r>
        </a:p>
      </dsp:txBody>
      <dsp:txXfrm>
        <a:off x="259609" y="313944"/>
        <a:ext cx="1253506" cy="1253506"/>
      </dsp:txXfrm>
    </dsp:sp>
    <dsp:sp modelId="{2E756E9B-9F84-41E7-A5FE-957A8972A4CE}">
      <dsp:nvSpPr>
        <dsp:cNvPr id="0" name=""/>
        <dsp:cNvSpPr/>
      </dsp:nvSpPr>
      <dsp:spPr>
        <a:xfrm>
          <a:off x="1420206" y="27220"/>
          <a:ext cx="1772724" cy="1772724"/>
        </a:xfrm>
        <a:prstGeom prst="ellipse">
          <a:avLst/>
        </a:prstGeom>
        <a:solidFill>
          <a:schemeClr val="accent4">
            <a:alpha val="50000"/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7559" tIns="24130" rIns="97559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Block chain 2.0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(Smart Contracts)</a:t>
          </a:r>
        </a:p>
      </dsp:txBody>
      <dsp:txXfrm>
        <a:off x="1679815" y="286829"/>
        <a:ext cx="1253506" cy="1253506"/>
      </dsp:txXfrm>
    </dsp:sp>
    <dsp:sp modelId="{DAB01233-2BE0-428F-94ED-90FC2031D63A}">
      <dsp:nvSpPr>
        <dsp:cNvPr id="0" name=""/>
        <dsp:cNvSpPr/>
      </dsp:nvSpPr>
      <dsp:spPr>
        <a:xfrm>
          <a:off x="2838386" y="27167"/>
          <a:ext cx="1772724" cy="1772724"/>
        </a:xfrm>
        <a:prstGeom prst="ellipse">
          <a:avLst/>
        </a:prstGeom>
        <a:solidFill>
          <a:schemeClr val="accent5">
            <a:lumMod val="40000"/>
            <a:lumOff val="60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7559" tIns="24130" rIns="97559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Block chain 3.0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(</a:t>
          </a:r>
          <a:r>
            <a:rPr lang="en-US" sz="1900" kern="1200" dirty="0" err="1"/>
            <a:t>DApps</a:t>
          </a:r>
          <a:r>
            <a:rPr lang="en-US" sz="1900" kern="1200" dirty="0"/>
            <a:t>)</a:t>
          </a:r>
        </a:p>
      </dsp:txBody>
      <dsp:txXfrm>
        <a:off x="3097995" y="286776"/>
        <a:ext cx="1253506" cy="12535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267D58-D20E-4793-BCEA-03A6EBD17A54}">
      <dsp:nvSpPr>
        <dsp:cNvPr id="0" name=""/>
        <dsp:cNvSpPr/>
      </dsp:nvSpPr>
      <dsp:spPr>
        <a:xfrm>
          <a:off x="0" y="142519"/>
          <a:ext cx="1412995" cy="2942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Public 	</a:t>
          </a:r>
        </a:p>
      </dsp:txBody>
      <dsp:txXfrm>
        <a:off x="0" y="142519"/>
        <a:ext cx="1412995" cy="294274"/>
      </dsp:txXfrm>
    </dsp:sp>
    <dsp:sp modelId="{8AE19B22-5D16-4CAF-90E7-863E4D10D38F}">
      <dsp:nvSpPr>
        <dsp:cNvPr id="0" name=""/>
        <dsp:cNvSpPr/>
      </dsp:nvSpPr>
      <dsp:spPr>
        <a:xfrm>
          <a:off x="5135" y="431379"/>
          <a:ext cx="1403312" cy="190529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Absolutely no access restrictions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Any one with a an internet connection can send transactions to it 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 err="1"/>
            <a:t>Eg</a:t>
          </a:r>
          <a:r>
            <a:rPr lang="en-US" sz="1200" kern="1200" dirty="0"/>
            <a:t>: Ethereum, Bitcoin</a:t>
          </a:r>
        </a:p>
      </dsp:txBody>
      <dsp:txXfrm>
        <a:off x="5135" y="431379"/>
        <a:ext cx="1403312" cy="1905298"/>
      </dsp:txXfrm>
    </dsp:sp>
    <dsp:sp modelId="{52026E2F-A969-4205-8BAA-A17A37B3630A}">
      <dsp:nvSpPr>
        <dsp:cNvPr id="0" name=""/>
        <dsp:cNvSpPr/>
      </dsp:nvSpPr>
      <dsp:spPr>
        <a:xfrm>
          <a:off x="1609753" y="118706"/>
          <a:ext cx="1403312" cy="345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Private</a:t>
          </a:r>
        </a:p>
      </dsp:txBody>
      <dsp:txXfrm>
        <a:off x="1609753" y="118706"/>
        <a:ext cx="1403312" cy="345600"/>
      </dsp:txXfrm>
    </dsp:sp>
    <dsp:sp modelId="{35E0B581-6875-4DC1-82A2-3E51EA0F69BF}">
      <dsp:nvSpPr>
        <dsp:cNvPr id="0" name=""/>
        <dsp:cNvSpPr/>
      </dsp:nvSpPr>
      <dsp:spPr>
        <a:xfrm>
          <a:off x="1609753" y="464306"/>
          <a:ext cx="1403312" cy="1912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Permissioned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Cannot join into it unless invited by the network administrator</a:t>
          </a:r>
        </a:p>
      </dsp:txBody>
      <dsp:txXfrm>
        <a:off x="1609753" y="464306"/>
        <a:ext cx="1403312" cy="1912720"/>
      </dsp:txXfrm>
    </dsp:sp>
    <dsp:sp modelId="{360163DD-A5B5-4BBD-8844-DD5EAAA7A040}">
      <dsp:nvSpPr>
        <dsp:cNvPr id="0" name=""/>
        <dsp:cNvSpPr/>
      </dsp:nvSpPr>
      <dsp:spPr>
        <a:xfrm>
          <a:off x="3209530" y="118706"/>
          <a:ext cx="1403312" cy="345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8768" rIns="85344" bIns="48768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Hybrid</a:t>
          </a:r>
        </a:p>
      </dsp:txBody>
      <dsp:txXfrm>
        <a:off x="3209530" y="118706"/>
        <a:ext cx="1403312" cy="345600"/>
      </dsp:txXfrm>
    </dsp:sp>
    <dsp:sp modelId="{DD9F70B7-3066-49BF-86BD-D6E327288F2C}">
      <dsp:nvSpPr>
        <dsp:cNvPr id="0" name=""/>
        <dsp:cNvSpPr/>
      </dsp:nvSpPr>
      <dsp:spPr>
        <a:xfrm>
          <a:off x="3209530" y="464306"/>
          <a:ext cx="1403312" cy="1912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Combination of centralized and decentralized features</a:t>
          </a:r>
        </a:p>
      </dsp:txBody>
      <dsp:txXfrm>
        <a:off x="3209530" y="464306"/>
        <a:ext cx="1403312" cy="19127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684EC1-37F7-4213-AF92-0DB257ACFCB4}" type="datetimeFigureOut">
              <a:rPr lang="fi-FI" smtClean="0"/>
              <a:t>3.2.2020</a:t>
            </a:fld>
            <a:endParaRPr lang="fi-FI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233488"/>
            <a:ext cx="4440238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909" y="4751219"/>
            <a:ext cx="533527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7"/>
            <a:ext cx="2889938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7607" y="9377317"/>
            <a:ext cx="2889938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B40074-FF95-4BD9-9160-42A3679388F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296287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1217" y="4105462"/>
            <a:ext cx="8350898" cy="42920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000" b="1" i="1">
                <a:solidFill>
                  <a:schemeClr val="tx1"/>
                </a:solidFill>
                <a:latin typeface="Corbel" panose="020B05030202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251520" y="5822028"/>
            <a:ext cx="864096" cy="847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6" name="Kuva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76" y="5878167"/>
            <a:ext cx="650343" cy="68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89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content / TEACH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4697964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078441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content / INTERNATIONAL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3200400" y="1368425"/>
            <a:ext cx="5393093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825773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35980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He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sz="half" idx="1"/>
          </p:nvPr>
        </p:nvSpPr>
        <p:spPr>
          <a:xfrm>
            <a:off x="770295" y="1178955"/>
            <a:ext cx="7967305" cy="10308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i="1"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3" y="1091060"/>
            <a:ext cx="515937" cy="68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147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971172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8262258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1898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2 cont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3886200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2364" y="1368424"/>
            <a:ext cx="4131129" cy="5135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91327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3 conten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3886200" cy="2354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62364" y="1368424"/>
            <a:ext cx="4131129" cy="5135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331236" y="3900196"/>
            <a:ext cx="3886200" cy="2603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36930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331236" y="355600"/>
            <a:ext cx="8457164" cy="61478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15848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content / GIR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331236" y="1368425"/>
            <a:ext cx="4697964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626479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and content / LABORATOR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4226766" y="1368425"/>
            <a:ext cx="4366727" cy="51350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Corbel" panose="020B0503020204020204" pitchFamily="34" charset="0"/>
              </a:defRPr>
            </a:lvl1pPr>
            <a:lvl2pPr algn="l">
              <a:defRPr>
                <a:latin typeface="Corbel" panose="020B0503020204020204" pitchFamily="34" charset="0"/>
              </a:defRPr>
            </a:lvl2pPr>
            <a:lvl3pPr algn="l">
              <a:defRPr>
                <a:latin typeface="Corbel" panose="020B0503020204020204" pitchFamily="34" charset="0"/>
              </a:defRPr>
            </a:lvl3pPr>
            <a:lvl4pPr algn="l">
              <a:defRPr>
                <a:latin typeface="Corbel" panose="020B0503020204020204" pitchFamily="34" charset="0"/>
              </a:defRPr>
            </a:lvl4pPr>
            <a:lvl5pPr algn="l">
              <a:defRPr>
                <a:latin typeface="Corbel" panose="020B05030202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31236" y="457200"/>
            <a:ext cx="8262258" cy="64546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800" b="1">
                <a:solidFill>
                  <a:schemeClr val="bg1"/>
                </a:solidFill>
                <a:latin typeface="Corbel" panose="020B0503020204020204" pitchFamily="34" charset="0"/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78921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9105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7" r:id="rId2"/>
    <p:sldLayoutId id="2147483695" r:id="rId3"/>
    <p:sldLayoutId id="2147483675" r:id="rId4"/>
    <p:sldLayoutId id="2147483664" r:id="rId5"/>
    <p:sldLayoutId id="2147483674" r:id="rId6"/>
    <p:sldLayoutId id="2147483698" r:id="rId7"/>
    <p:sldLayoutId id="2147483678" r:id="rId8"/>
    <p:sldLayoutId id="2147483680" r:id="rId9"/>
    <p:sldLayoutId id="2147483681" r:id="rId10"/>
    <p:sldLayoutId id="2147483696" r:id="rId11"/>
    <p:sldLayoutId id="214748369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University with a big heart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438420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06418-0CB2-471E-ACB7-9C16B4B76D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Contd</a:t>
            </a:r>
            <a:r>
              <a:rPr lang="en-US" dirty="0"/>
              <a:t>…..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206876-359A-4103-A5CB-77C58F555B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7918" y="3890647"/>
            <a:ext cx="3060457" cy="5974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35EADE-449C-42EF-A426-6392977F5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88" y="4488107"/>
            <a:ext cx="3407959" cy="20201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3EC03F-6FB6-4718-AF92-5D1C00A42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232" y="2118670"/>
            <a:ext cx="2773920" cy="3779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5A2BE7-E5F8-4668-B60A-D4411F2EB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0232" y="2586826"/>
            <a:ext cx="3283262" cy="22536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2CFD7A-CAB4-436D-BA5B-BF1A4A5546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918" y="1235844"/>
            <a:ext cx="3383573" cy="4938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5D0519-B8C9-4EF8-8D81-BCBFF0F990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288" y="1686338"/>
            <a:ext cx="3407959" cy="20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95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93573-3837-4255-8B1E-29A11976E8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Block chain transaction works?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2CE49C2-D527-4C47-896D-0F94E47BB76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01967480"/>
              </p:ext>
            </p:extLst>
          </p:nvPr>
        </p:nvGraphicFramePr>
        <p:xfrm>
          <a:off x="331787" y="1368426"/>
          <a:ext cx="8370887" cy="1668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8758600-768D-4CC3-A43F-1339A60BA9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1761546"/>
              </p:ext>
            </p:extLst>
          </p:nvPr>
        </p:nvGraphicFramePr>
        <p:xfrm>
          <a:off x="437129" y="1308683"/>
          <a:ext cx="8261350" cy="1375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A62867AA-0CD2-43A8-8797-A8E5BBC1FD39}"/>
              </a:ext>
            </a:extLst>
          </p:cNvPr>
          <p:cNvSpPr/>
          <p:nvPr/>
        </p:nvSpPr>
        <p:spPr>
          <a:xfrm>
            <a:off x="721452" y="2857143"/>
            <a:ext cx="769270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1) Some person requests a transaction. The transaction could be involved cryptocurrency, contracts, records or other information.</a:t>
            </a:r>
          </a:p>
          <a:p>
            <a:endParaRPr lang="en-GB" dirty="0"/>
          </a:p>
          <a:p>
            <a:r>
              <a:rPr lang="en-GB" dirty="0"/>
              <a:t>2. The requested transaction is broadcasted to a P2P network with the help of nodes.</a:t>
            </a:r>
          </a:p>
          <a:p>
            <a:endParaRPr lang="en-GB" dirty="0"/>
          </a:p>
          <a:p>
            <a:r>
              <a:rPr lang="en-GB" dirty="0"/>
              <a:t> 3. The network of nodes validates the transaction and the user's status with the help of known algorithms.</a:t>
            </a:r>
          </a:p>
          <a:p>
            <a:endParaRPr lang="en-GB" dirty="0"/>
          </a:p>
          <a:p>
            <a:r>
              <a:rPr lang="en-GB" dirty="0"/>
              <a:t> 4. Once the transaction is complete the new block is then added to the existing blockchain. In such a way that is permanent and unalterable.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629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D985F-3345-437C-B6CE-FC42601208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735" y="1268630"/>
            <a:ext cx="5213889" cy="513216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Four types of blockchain networks</a:t>
            </a:r>
          </a:p>
          <a:p>
            <a:pPr lvl="1"/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public blockchains </a:t>
            </a:r>
          </a:p>
          <a:p>
            <a:pPr lvl="1"/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private blockchains</a:t>
            </a:r>
          </a:p>
          <a:p>
            <a:pPr lvl="1"/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hybrid blockchains</a:t>
            </a:r>
          </a:p>
          <a:p>
            <a:pPr lvl="1"/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buNone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2000" dirty="0">
              <a:latin typeface="+mn-lt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>
                <a:latin typeface="+mn-lt"/>
              </a:rPr>
              <a:t>Variants of Block Chain</a:t>
            </a:r>
          </a:p>
          <a:p>
            <a:endParaRPr lang="en-US" sz="2000" dirty="0">
              <a:latin typeface="+mn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2FCFD26-6D8B-49EC-9D4A-46AC5566D0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788" y="457200"/>
            <a:ext cx="8261350" cy="646113"/>
          </a:xfrm>
        </p:spPr>
        <p:txBody>
          <a:bodyPr>
            <a:normAutofit/>
          </a:bodyPr>
          <a:lstStyle/>
          <a:p>
            <a:r>
              <a:rPr lang="fi-FI" sz="4000" dirty="0"/>
              <a:t>Types and Variants of Blockchain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E704545-DBD9-4BC5-A271-042444E868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5425501"/>
              </p:ext>
            </p:extLst>
          </p:nvPr>
        </p:nvGraphicFramePr>
        <p:xfrm>
          <a:off x="638371" y="4400453"/>
          <a:ext cx="4613138" cy="18270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BFC06F6-5143-436B-AC5F-C66919007D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630991"/>
              </p:ext>
            </p:extLst>
          </p:nvPr>
        </p:nvGraphicFramePr>
        <p:xfrm>
          <a:off x="3893045" y="1568741"/>
          <a:ext cx="4613138" cy="2495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852551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9B4396-5D1E-4400-AD96-B6AF2821B81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34459" y="2334673"/>
            <a:ext cx="4938188" cy="218865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EA38AD4-707C-41E0-9E74-372091352C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788" y="457200"/>
            <a:ext cx="8261350" cy="646113"/>
          </a:xfrm>
        </p:spPr>
        <p:txBody>
          <a:bodyPr>
            <a:noAutofit/>
          </a:bodyPr>
          <a:lstStyle/>
          <a:p>
            <a:r>
              <a:rPr lang="fi-FI" sz="4000" dirty="0">
                <a:latin typeface="+mn-lt"/>
              </a:rPr>
              <a:t>Applications of Block Chain</a:t>
            </a:r>
          </a:p>
        </p:txBody>
      </p:sp>
    </p:spTree>
    <p:extLst>
      <p:ext uri="{BB962C8B-B14F-4D97-AF65-F5344CB8AC3E}">
        <p14:creationId xmlns:p14="http://schemas.microsoft.com/office/powerpoint/2010/main" val="1616284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5F2EE635-D0D8-41FF-87EE-EEC193D63E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788" y="457200"/>
            <a:ext cx="8261350" cy="64611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Smart Contracts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A0C9A9-F976-4E4E-92B1-5FE9AE2956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1325" y="1376814"/>
            <a:ext cx="8261350" cy="5135563"/>
          </a:xfrm>
        </p:spPr>
        <p:txBody>
          <a:bodyPr>
            <a:normAutofit/>
          </a:bodyPr>
          <a:lstStyle/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A smart contract is a self-enforcing agreement embedded in computer code managed by a blockchain. The code contains a set of rules under which the parties of that smart contract agree to interact with each other.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An example of a smart contract code is given: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DF3DB7-E9C1-48F1-9DFB-3DB6A2F24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304" y="2920490"/>
            <a:ext cx="4194494" cy="288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748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D6AEAA-C785-4F05-B10C-245ADDAF476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31788" y="1462052"/>
            <a:ext cx="4701606" cy="363962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BD5F694-EFA5-4F69-9027-C62466E20F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788" y="457200"/>
            <a:ext cx="8261350" cy="646113"/>
          </a:xfrm>
        </p:spPr>
        <p:txBody>
          <a:bodyPr/>
          <a:lstStyle/>
          <a:p>
            <a:r>
              <a:rPr lang="en-US" dirty="0"/>
              <a:t>Function of smart contract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8C79BD-6202-41DD-B79E-B02346B10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546" y="1371421"/>
            <a:ext cx="3822523" cy="41151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7C5EAC-51EC-4C9C-A0AB-37FBCEC62A06}"/>
              </a:ext>
            </a:extLst>
          </p:cNvPr>
          <p:cNvSpPr txBox="1"/>
          <p:nvPr/>
        </p:nvSpPr>
        <p:spPr>
          <a:xfrm>
            <a:off x="6581290" y="1778081"/>
            <a:ext cx="1533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Benefits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68A63B-3840-4A1D-8B48-43E5914FA1ED}"/>
              </a:ext>
            </a:extLst>
          </p:cNvPr>
          <p:cNvSpPr txBox="1"/>
          <p:nvPr/>
        </p:nvSpPr>
        <p:spPr>
          <a:xfrm>
            <a:off x="5373233" y="2554073"/>
            <a:ext cx="31034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The contract is </a:t>
            </a:r>
            <a:r>
              <a:rPr lang="en-US" dirty="0">
                <a:highlight>
                  <a:srgbClr val="FF0000"/>
                </a:highlight>
              </a:rPr>
              <a:t>immutable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contract is </a:t>
            </a:r>
            <a:r>
              <a:rPr lang="en-US" dirty="0">
                <a:highlight>
                  <a:srgbClr val="FFFF00"/>
                </a:highlight>
              </a:rPr>
              <a:t>distributed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contract is </a:t>
            </a:r>
            <a:r>
              <a:rPr lang="en-US" dirty="0">
                <a:highlight>
                  <a:srgbClr val="0EE60E"/>
                </a:highlight>
              </a:rPr>
              <a:t>transparent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312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67FD6-166B-42A4-AF6C-D50F8201D0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Cases  and Advantages of Block Chain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41D4A9F-92C6-44B3-999D-295FA45B7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188617"/>
              </p:ext>
            </p:extLst>
          </p:nvPr>
        </p:nvGraphicFramePr>
        <p:xfrm>
          <a:off x="820265" y="1362660"/>
          <a:ext cx="7518392" cy="433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5046">
                  <a:extLst>
                    <a:ext uri="{9D8B030D-6E8A-4147-A177-3AD203B41FA5}">
                      <a16:colId xmlns:a16="http://schemas.microsoft.com/office/drawing/2014/main" val="3050221695"/>
                    </a:ext>
                  </a:extLst>
                </a:gridCol>
                <a:gridCol w="3413346">
                  <a:extLst>
                    <a:ext uri="{9D8B030D-6E8A-4147-A177-3AD203B41FA5}">
                      <a16:colId xmlns:a16="http://schemas.microsoft.com/office/drawing/2014/main" val="20156506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 Cases 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Advantages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436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0" dirty="0">
                          <a:latin typeface="+mj-lt"/>
                        </a:rPr>
                        <a:t>Banking and Finance</a:t>
                      </a:r>
                      <a:endParaRPr lang="en-US" sz="2000" b="0" dirty="0">
                        <a:latin typeface="+mj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2000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Reliability</a:t>
                      </a:r>
                      <a:endParaRPr lang="en-US" sz="2000" b="0" dirty="0">
                        <a:latin typeface="+mj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249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0" dirty="0">
                          <a:latin typeface="+mj-lt"/>
                        </a:rPr>
                        <a:t>Digital Identity</a:t>
                      </a:r>
                      <a:endParaRPr lang="en-US" sz="2000" b="0" dirty="0">
                        <a:latin typeface="+mj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2000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Unchangeable transactions</a:t>
                      </a:r>
                      <a:endParaRPr lang="en-US" sz="2000" b="0" dirty="0">
                        <a:latin typeface="+mj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227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0" dirty="0">
                          <a:latin typeface="+mj-lt"/>
                        </a:rPr>
                        <a:t>Energy and Sustainability</a:t>
                      </a:r>
                      <a:endParaRPr lang="en-US" sz="2000" b="0" dirty="0">
                        <a:latin typeface="+mj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2000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Fraud prevention</a:t>
                      </a:r>
                      <a:endParaRPr lang="en-US" sz="2000" b="0" dirty="0">
                        <a:latin typeface="+mj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2953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0" dirty="0">
                          <a:latin typeface="+mj-lt"/>
                        </a:rPr>
                        <a:t>Government and the Public Sector</a:t>
                      </a:r>
                      <a:endParaRPr lang="en-US" sz="2000" b="0" dirty="0">
                        <a:latin typeface="+mj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2000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Security</a:t>
                      </a:r>
                      <a:endParaRPr lang="en-US" sz="2000" b="0" dirty="0">
                        <a:latin typeface="+mj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451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0" dirty="0">
                          <a:latin typeface="+mj-lt"/>
                        </a:rPr>
                        <a:t>Healthcare and the Life Sciences</a:t>
                      </a:r>
                      <a:endParaRPr lang="en-US" sz="2000" b="0" dirty="0">
                        <a:latin typeface="+mj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2000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Transparency</a:t>
                      </a:r>
                      <a:endParaRPr lang="en-US" sz="2000" b="0" dirty="0">
                        <a:latin typeface="+mj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032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0" dirty="0">
                          <a:latin typeface="+mj-lt"/>
                        </a:rPr>
                        <a:t>International Trade and Commodities</a:t>
                      </a:r>
                      <a:endParaRPr lang="en-US" sz="2000" b="0" dirty="0">
                        <a:latin typeface="+mj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+mj-lt"/>
                        </a:rPr>
                        <a:t>Distributed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600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0" dirty="0">
                          <a:latin typeface="+mj-lt"/>
                        </a:rPr>
                        <a:t>Law</a:t>
                      </a:r>
                      <a:endParaRPr lang="en-US" sz="2000" b="0" dirty="0">
                        <a:latin typeface="+mj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2000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Decentralized</a:t>
                      </a:r>
                      <a:endParaRPr lang="en-US" sz="2000" b="0" dirty="0">
                        <a:latin typeface="+mj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632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0" dirty="0">
                          <a:latin typeface="+mj-lt"/>
                        </a:rPr>
                        <a:t>Supply Chain</a:t>
                      </a:r>
                      <a:endParaRPr lang="en-US" sz="2000" b="0" dirty="0">
                        <a:latin typeface="+mj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2000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Time reduction</a:t>
                      </a:r>
                      <a:endParaRPr lang="en-US" sz="2000" b="0" dirty="0">
                        <a:latin typeface="+mj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384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0" dirty="0">
                          <a:latin typeface="+mj-lt"/>
                        </a:rPr>
                        <a:t>Media and Entertainment</a:t>
                      </a:r>
                      <a:endParaRPr lang="en-US" sz="2000" b="0" dirty="0">
                        <a:latin typeface="+mj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latin typeface="+mj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963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0" dirty="0">
                          <a:latin typeface="+mj-lt"/>
                        </a:rPr>
                        <a:t>Real Estate</a:t>
                      </a:r>
                      <a:endParaRPr lang="en-US" sz="2000" b="0" dirty="0">
                        <a:latin typeface="+mj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latin typeface="+mj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5142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2797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>
            <a:extLst>
              <a:ext uri="{FF2B5EF4-FFF2-40B4-BE49-F238E27FC236}">
                <a16:creationId xmlns:a16="http://schemas.microsoft.com/office/drawing/2014/main" id="{543A378E-4DD9-4389-AE30-9404396DA7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788" y="457200"/>
            <a:ext cx="8261350" cy="646113"/>
          </a:xfrm>
        </p:spPr>
        <p:txBody>
          <a:bodyPr/>
          <a:lstStyle/>
          <a:p>
            <a:r>
              <a:rPr lang="en-US" dirty="0"/>
              <a:t>Challenges…..!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6C853F7-D534-418C-83F9-8C8E48B161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1788" y="1368426"/>
            <a:ext cx="8261350" cy="414314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Smart contracts are still in their </a:t>
            </a:r>
            <a:r>
              <a:rPr lang="en-GB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developing phase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vulnerability attacks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GB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Cybersecurity practices as well as the platforms to create smart contracts need to be updated from time to time.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Care needs to be taken to avoid the </a:t>
            </a:r>
            <a:r>
              <a:rPr lang="en-GB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risks of code corruption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..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096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C214171-40D7-4664-89E4-29B814EBF2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EFC09A2-8CD0-40EC-867C-3EFDE24160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1788" y="1368425"/>
            <a:ext cx="8261350" cy="5135563"/>
          </a:xfrm>
        </p:spPr>
        <p:txBody>
          <a:bodyPr>
            <a:norm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Smart contracts have certain advantages for many industry sectors such as</a:t>
            </a:r>
          </a:p>
          <a:p>
            <a:pPr lvl="4">
              <a:buFont typeface="Wingdings" panose="05000000000000000000" pitchFamily="2" charset="2"/>
              <a:buChar char="ü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reducing overhead costs</a:t>
            </a:r>
          </a:p>
          <a:p>
            <a:pPr lvl="4">
              <a:buFont typeface="Wingdings" panose="05000000000000000000" pitchFamily="2" charset="2"/>
              <a:buChar char="ü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providing transparency</a:t>
            </a:r>
          </a:p>
          <a:p>
            <a:pPr lvl="4">
              <a:buFont typeface="Wingdings" panose="05000000000000000000" pitchFamily="2" charset="2"/>
              <a:buChar char="ü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and saving time.</a:t>
            </a: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They are more reliable, secure, efficient and trustworthy as compared to paper contracts. </a:t>
            </a:r>
          </a:p>
        </p:txBody>
      </p:sp>
    </p:spTree>
    <p:extLst>
      <p:ext uri="{BB962C8B-B14F-4D97-AF65-F5344CB8AC3E}">
        <p14:creationId xmlns:p14="http://schemas.microsoft.com/office/powerpoint/2010/main" val="2861924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D2D9D3-CAEB-45FD-867E-FE44900EC5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426559" y="2597198"/>
            <a:ext cx="1663847" cy="279692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D6B1146-E9AA-438F-B39B-F81DE9BBD1D8}"/>
              </a:ext>
            </a:extLst>
          </p:cNvPr>
          <p:cNvSpPr/>
          <p:nvPr/>
        </p:nvSpPr>
        <p:spPr>
          <a:xfrm>
            <a:off x="323423" y="1750661"/>
            <a:ext cx="34753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4127858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57D792-9EFA-49A4-858E-F1BEC36269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5689" r="11590"/>
          <a:stretch/>
        </p:blipFill>
        <p:spPr>
          <a:xfrm>
            <a:off x="2063691" y="1660131"/>
            <a:ext cx="5016617" cy="305885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41BE3D8-F79F-4467-A14A-95F8E464E16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31788" y="457200"/>
            <a:ext cx="8261350" cy="646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Intelligent contract using Blockchain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760C73-DAA6-4C94-90E9-F59C0662C5A3}"/>
              </a:ext>
            </a:extLst>
          </p:cNvPr>
          <p:cNvSpPr txBox="1"/>
          <p:nvPr/>
        </p:nvSpPr>
        <p:spPr>
          <a:xfrm>
            <a:off x="731921" y="5097202"/>
            <a:ext cx="37037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Resource Person</a:t>
            </a:r>
          </a:p>
          <a:p>
            <a:r>
              <a:rPr lang="en-US" dirty="0"/>
              <a:t>Mitha Rachel Jose</a:t>
            </a:r>
          </a:p>
          <a:p>
            <a:r>
              <a:rPr lang="en-US" dirty="0"/>
              <a:t>RDI-Developer</a:t>
            </a:r>
          </a:p>
          <a:p>
            <a:r>
              <a:rPr lang="en-US" dirty="0"/>
              <a:t>Centria University of Applied Science</a:t>
            </a:r>
          </a:p>
        </p:txBody>
      </p:sp>
    </p:spTree>
    <p:extLst>
      <p:ext uri="{BB962C8B-B14F-4D97-AF65-F5344CB8AC3E}">
        <p14:creationId xmlns:p14="http://schemas.microsoft.com/office/powerpoint/2010/main" val="1380862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Thank you for your interest!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542864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604007" y="1434517"/>
            <a:ext cx="7617203" cy="276836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lang="fi-FI" dirty="0" err="1">
                <a:latin typeface="Calibri" panose="020F0502020204030204" pitchFamily="34" charset="0"/>
                <a:cs typeface="Calibri" panose="020F0502020204030204" pitchFamily="34" charset="0"/>
              </a:rPr>
              <a:t>improve</a:t>
            </a:r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i-FI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i-FI" dirty="0" err="1"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 in keeping records.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To reduce /(avoid) corruption –Digital freedom.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To regain control of our financial privacy.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To full control of our sensitive digital records.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i-FI" dirty="0"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build a sustainable world to live.</a:t>
            </a:r>
            <a:endParaRPr lang="fi-FI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i-FI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i-FI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i-FI" sz="3200" dirty="0"/>
              <a:t>Why Blockchain?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020D46-179E-4DD8-BBD1-35580106772C}"/>
              </a:ext>
            </a:extLst>
          </p:cNvPr>
          <p:cNvSpPr txBox="1"/>
          <p:nvPr/>
        </p:nvSpPr>
        <p:spPr>
          <a:xfrm>
            <a:off x="1375794" y="5368846"/>
            <a:ext cx="5452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/>
              <a:t> ”</a:t>
            </a:r>
            <a:r>
              <a:rPr lang="en-GB" i="1"/>
              <a:t>Blockchain is a brand spanking new technology</a:t>
            </a:r>
            <a:r>
              <a:rPr lang="en-GB"/>
              <a:t>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466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CB323-C4E7-4952-8676-CE601A55C6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i-FI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Remix</a:t>
            </a:r>
            <a:r>
              <a:rPr lang="fi-FI" sz="1800" b="1" dirty="0">
                <a:latin typeface="Calibri" panose="020F0502020204030204" pitchFamily="34" charset="0"/>
                <a:cs typeface="Calibri" panose="020F0502020204030204" pitchFamily="34" charset="0"/>
              </a:rPr>
              <a:t> IDE</a:t>
            </a:r>
            <a:r>
              <a:rPr lang="fi-FI" sz="1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Remix is one of the easiest and browser-based tools to use for the creation and deployment of smart contracts. 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fi-FI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Truffle</a:t>
            </a:r>
            <a:r>
              <a:rPr lang="fi-FI" sz="1800" b="1" dirty="0">
                <a:latin typeface="Calibri" panose="020F0502020204030204" pitchFamily="34" charset="0"/>
                <a:cs typeface="Calibri" panose="020F0502020204030204" pitchFamily="34" charset="0"/>
              </a:rPr>
              <a:t> Framework</a:t>
            </a:r>
            <a:r>
              <a:rPr lang="fi-FI" sz="1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Truffle is a framework for Ethereum that offers a development environment for building Ethereum based apps. </a:t>
            </a:r>
          </a:p>
          <a:p>
            <a:pPr marL="285750" indent="-285750" algn="just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fi-FI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Solc</a:t>
            </a:r>
            <a:r>
              <a:rPr lang="fi-FI" sz="1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Solidity is a loosely typed programming language used for the creation of smart contracts on the Ethereum platform.</a:t>
            </a:r>
          </a:p>
          <a:p>
            <a:pPr marL="285750" indent="-285750" algn="just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Ganache: 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Ganache is a tool from Truffle Suite that allows developers to create their own private Ethereum blockchain to test </a:t>
            </a:r>
            <a:r>
              <a:rPr lang="en-GB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dApps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285750" indent="-285750" algn="just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An editor- </a:t>
            </a:r>
            <a:r>
              <a:rPr lang="en-GB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eg.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Visual Studio code .</a:t>
            </a:r>
          </a:p>
          <a:p>
            <a:pPr marL="285750" indent="-285750" algn="just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Programming Languages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1428750" lvl="2" indent="-285750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For smart contract: Solidity</a:t>
            </a:r>
            <a:endParaRPr lang="en-GB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428750" lvl="2" indent="-285750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Integration purposes 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JavaScript, HTML ,CSS, Ts, Angular cli or React ().</a:t>
            </a:r>
            <a:endParaRPr lang="fi-FI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fi-FI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4536FD0-B06A-4BC6-B90A-651901E95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788" y="457200"/>
            <a:ext cx="8261350" cy="646113"/>
          </a:xfrm>
        </p:spPr>
        <p:txBody>
          <a:bodyPr>
            <a:normAutofit/>
          </a:bodyPr>
          <a:lstStyle/>
          <a:p>
            <a:r>
              <a:rPr lang="fi-FI" sz="3200" dirty="0"/>
              <a:t>Software </a:t>
            </a:r>
            <a:r>
              <a:rPr lang="en-US" sz="3200" dirty="0"/>
              <a:t>Requirements</a:t>
            </a:r>
          </a:p>
        </p:txBody>
      </p:sp>
    </p:spTree>
    <p:extLst>
      <p:ext uri="{BB962C8B-B14F-4D97-AF65-F5344CB8AC3E}">
        <p14:creationId xmlns:p14="http://schemas.microsoft.com/office/powerpoint/2010/main" val="3610062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2908D-5BBE-42DA-AD25-7F1736950C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What</a:t>
            </a:r>
            <a:r>
              <a:rPr lang="fi-FI" sz="3200" dirty="0"/>
              <a:t> is </a:t>
            </a:r>
            <a:r>
              <a:rPr lang="fi-FI" sz="3200" dirty="0" err="1"/>
              <a:t>Block</a:t>
            </a:r>
            <a:r>
              <a:rPr lang="fi-FI" sz="3200" dirty="0"/>
              <a:t> Chain?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1FF1CED-A6A8-4DD6-B2D9-468214411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1788" y="1368425"/>
            <a:ext cx="8261350" cy="5135563"/>
          </a:xfrm>
        </p:spPr>
        <p:txBody>
          <a:bodyPr>
            <a:normAutofit/>
          </a:bodyPr>
          <a:lstStyle/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A blockchain is an “</a:t>
            </a:r>
            <a:r>
              <a:rPr lang="en-GB" sz="2000" i="1" dirty="0">
                <a:latin typeface="Calibri" panose="020F0502020204030204" pitchFamily="34" charset="0"/>
                <a:cs typeface="Calibri" panose="020F0502020204030204" pitchFamily="34" charset="0"/>
              </a:rPr>
              <a:t>open </a:t>
            </a:r>
            <a:r>
              <a:rPr lang="en-GB" sz="20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distributed ledger </a:t>
            </a:r>
            <a:r>
              <a:rPr lang="en-GB" sz="2000" i="1" dirty="0">
                <a:latin typeface="Calibri" panose="020F0502020204030204" pitchFamily="34" charset="0"/>
                <a:cs typeface="Calibri" panose="020F0502020204030204" pitchFamily="34" charset="0"/>
              </a:rPr>
              <a:t>that can record </a:t>
            </a:r>
            <a:r>
              <a:rPr lang="en-GB" sz="2000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transactions</a:t>
            </a:r>
            <a:r>
              <a:rPr lang="en-GB" sz="2000" i="1" dirty="0">
                <a:latin typeface="Calibri" panose="020F0502020204030204" pitchFamily="34" charset="0"/>
                <a:cs typeface="Calibri" panose="020F0502020204030204" pitchFamily="34" charset="0"/>
              </a:rPr>
              <a:t> between </a:t>
            </a:r>
            <a:r>
              <a:rPr lang="en-GB" sz="2000" i="1" dirty="0">
                <a:solidFill>
                  <a:srgbClr val="9900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 parties </a:t>
            </a:r>
            <a:r>
              <a:rPr lang="en-GB" sz="2000" i="1" dirty="0">
                <a:latin typeface="Calibri" panose="020F0502020204030204" pitchFamily="34" charset="0"/>
                <a:cs typeface="Calibri" panose="020F0502020204030204" pitchFamily="34" charset="0"/>
              </a:rPr>
              <a:t>efficiently and in a verifiable and </a:t>
            </a:r>
            <a:r>
              <a:rPr lang="en-GB" sz="2000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permanent</a:t>
            </a:r>
            <a:r>
              <a:rPr lang="en-GB" sz="2000" i="1" dirty="0">
                <a:latin typeface="Calibri" panose="020F0502020204030204" pitchFamily="34" charset="0"/>
                <a:cs typeface="Calibri" panose="020F0502020204030204" pitchFamily="34" charset="0"/>
              </a:rPr>
              <a:t> way”.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A blockchain has a list of blocks. It starts with a single block, called the genesis block.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Each of the block  contain</a:t>
            </a:r>
          </a:p>
          <a:p>
            <a:pPr lvl="2">
              <a:lnSpc>
                <a:spcPct val="100000"/>
              </a:lnSpc>
            </a:pPr>
            <a:r>
              <a:rPr lang="en-GB" sz="12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</a:p>
          <a:p>
            <a:pPr lvl="2">
              <a:lnSpc>
                <a:spcPct val="100000"/>
              </a:lnSpc>
            </a:pPr>
            <a:r>
              <a:rPr lang="en-GB" sz="1200" dirty="0"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Hash  </a:t>
            </a:r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–to uniquely identify the block</a:t>
            </a:r>
          </a:p>
          <a:p>
            <a:pPr lvl="2">
              <a:lnSpc>
                <a:spcPct val="100000"/>
              </a:lnSpc>
            </a:pPr>
            <a:r>
              <a:rPr lang="en-GB" sz="1200" dirty="0">
                <a:highlight>
                  <a:srgbClr val="FF00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Hash of previous block</a:t>
            </a:r>
          </a:p>
          <a:p>
            <a:pPr marL="0" indent="0">
              <a:buNone/>
            </a:pPr>
            <a:r>
              <a:rPr lang="en-GB" dirty="0"/>
              <a:t> 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17EED8-B5FC-4003-8C6F-BD8F324FF4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5"/>
          <a:stretch/>
        </p:blipFill>
        <p:spPr>
          <a:xfrm>
            <a:off x="1153357" y="2659310"/>
            <a:ext cx="7204680" cy="327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22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1CEE2D-A9DF-4843-A345-0DC3DCBCA5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39510" y="1362141"/>
            <a:ext cx="2859272" cy="159119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EC474D6-39C5-49B6-BA77-FA704576D2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788" y="457200"/>
            <a:ext cx="8261350" cy="646113"/>
          </a:xfrm>
        </p:spPr>
        <p:txBody>
          <a:bodyPr>
            <a:normAutofit/>
          </a:bodyPr>
          <a:lstStyle/>
          <a:p>
            <a:r>
              <a:rPr lang="en-US" sz="3200" dirty="0"/>
              <a:t>Function of Hash 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EDB16E-8DD2-441C-86DA-1AF59EE2BA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710"/>
          <a:stretch/>
        </p:blipFill>
        <p:spPr>
          <a:xfrm>
            <a:off x="2793319" y="3109069"/>
            <a:ext cx="2536156" cy="15911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4CD912-4D9E-4C06-A18C-96BD8FBEA2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45"/>
          <a:stretch/>
        </p:blipFill>
        <p:spPr>
          <a:xfrm>
            <a:off x="5698590" y="3661414"/>
            <a:ext cx="3076294" cy="207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49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97DDE-42F9-4B56-965D-5C8436A729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Contd</a:t>
            </a:r>
            <a:r>
              <a:rPr lang="en-US" sz="3200" dirty="0"/>
              <a:t>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8CD4CB5-8E67-437B-AA23-5BF4A49A6D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66217" y="1748764"/>
            <a:ext cx="6029467" cy="35359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4B2BA8-D0A7-4285-BDFA-DE9A946EB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353" y="5345582"/>
            <a:ext cx="524301" cy="5852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66ACE5-08BE-4EA4-A541-2B76BB7AD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3654" y="5632637"/>
            <a:ext cx="2757264" cy="76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229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F96C6-4F84-4E58-948A-BA1CAA24CE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Security Mechanism in Block 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FF04E-7C8C-429A-A503-EC469B2B18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1237" y="1813041"/>
            <a:ext cx="4391766" cy="4755538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FF0000"/>
                </a:solidFill>
              </a:rPr>
              <a:t>P2P Network</a:t>
            </a:r>
          </a:p>
          <a:p>
            <a:r>
              <a:rPr lang="en-US" dirty="0"/>
              <a:t>Anyone can join in the network.</a:t>
            </a:r>
            <a:endParaRPr lang="en-US" dirty="0">
              <a:solidFill>
                <a:srgbClr val="FF0000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FF0000"/>
                </a:solidFill>
              </a:rPr>
              <a:t>Consensus Algorithm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(Also called proof of work)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  Cryptographic puzzle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2F89A5-E7EA-4286-9F3D-06EC43D0B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913449"/>
            <a:ext cx="3736268" cy="289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89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03060-357F-4E1B-A28E-9F27484589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Peer to Peer Network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A7C7C5-337C-41CB-933E-03247E63A6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61813" y="1994758"/>
            <a:ext cx="3067309" cy="16841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74AAEE-D2E6-4419-A2E1-1F2BDDF5FCE5}"/>
              </a:ext>
            </a:extLst>
          </p:cNvPr>
          <p:cNvSpPr txBox="1"/>
          <p:nvPr/>
        </p:nvSpPr>
        <p:spPr>
          <a:xfrm>
            <a:off x="430900" y="1421312"/>
            <a:ext cx="2458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Peer to peer network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D739B5-203C-4710-9AF4-9CC792CAD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962" y="2181696"/>
            <a:ext cx="3291816" cy="4328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BE1B3D-1CEA-42C6-83B2-8C2B2F5F7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1451" y="2767407"/>
            <a:ext cx="3291816" cy="18230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E1F8A8-1422-4B14-86F2-E3A67A7B8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900" y="3678953"/>
            <a:ext cx="3298222" cy="5974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C6B325-E69F-4A74-9215-A660AC121A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136" y="4276413"/>
            <a:ext cx="3067309" cy="182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82349"/>
      </p:ext>
    </p:extLst>
  </p:cSld>
  <p:clrMapOvr>
    <a:masterClrMapping/>
  </p:clrMapOvr>
</p:sld>
</file>

<file path=ppt/theme/theme1.xml><?xml version="1.0" encoding="utf-8"?>
<a:theme xmlns:a="http://schemas.openxmlformats.org/drawingml/2006/main" name="CENTRIA 2017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nvited_Leaders xmlns="4aa46eff-5c35-43bb-a7a8-ebf195964950" xsi:nil="true"/>
    <IsNotebookLocked xmlns="4aa46eff-5c35-43bb-a7a8-ebf195964950" xsi:nil="true"/>
    <_ip_UnifiedCompliancePolicyUIAction xmlns="http://schemas.microsoft.com/sharepoint/v3" xsi:nil="true"/>
    <FolderType xmlns="4aa46eff-5c35-43bb-a7a8-ebf195964950" xsi:nil="true"/>
    <Owner xmlns="4aa46eff-5c35-43bb-a7a8-ebf195964950">
      <UserInfo>
        <DisplayName/>
        <AccountId xsi:nil="true"/>
        <AccountType/>
      </UserInfo>
    </Owner>
    <DefaultSectionNames xmlns="4aa46eff-5c35-43bb-a7a8-ebf195964950" xsi:nil="true"/>
    <Is_Collaboration_Space_Locked xmlns="4aa46eff-5c35-43bb-a7a8-ebf195964950" xsi:nil="true"/>
    <Members xmlns="4aa46eff-5c35-43bb-a7a8-ebf195964950">
      <UserInfo>
        <DisplayName/>
        <AccountId xsi:nil="true"/>
        <AccountType/>
      </UserInfo>
    </Members>
    <NotebookType xmlns="4aa46eff-5c35-43bb-a7a8-ebf195964950" xsi:nil="true"/>
    <CultureName xmlns="4aa46eff-5c35-43bb-a7a8-ebf195964950" xsi:nil="true"/>
    <AppVersion xmlns="4aa46eff-5c35-43bb-a7a8-ebf195964950" xsi:nil="true"/>
    <TeamsChannelId xmlns="4aa46eff-5c35-43bb-a7a8-ebf195964950" xsi:nil="true"/>
    <_ip_UnifiedCompliancePolicyProperties xmlns="http://schemas.microsoft.com/sharepoint/v3" xsi:nil="true"/>
    <Templates xmlns="4aa46eff-5c35-43bb-a7a8-ebf195964950" xsi:nil="true"/>
    <Member_Groups xmlns="4aa46eff-5c35-43bb-a7a8-ebf195964950">
      <UserInfo>
        <DisplayName/>
        <AccountId xsi:nil="true"/>
        <AccountType/>
      </UserInfo>
    </Member_Groups>
    <Self_Registration_Enabled xmlns="4aa46eff-5c35-43bb-a7a8-ebf195964950" xsi:nil="true"/>
    <Has_Leaders_Only_SectionGroup xmlns="4aa46eff-5c35-43bb-a7a8-ebf195964950" xsi:nil="true"/>
    <Invited_Members xmlns="4aa46eff-5c35-43bb-a7a8-ebf195964950" xsi:nil="true"/>
    <Leaders xmlns="4aa46eff-5c35-43bb-a7a8-ebf195964950">
      <UserInfo>
        <DisplayName/>
        <AccountId xsi:nil="true"/>
        <AccountType/>
      </UserInfo>
    </Lead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Asiakirja" ma:contentTypeID="0x01010065F72672B3ABF346971BFAA8FB1DF7A5" ma:contentTypeVersion="30" ma:contentTypeDescription="Luo uusi asiakirja." ma:contentTypeScope="" ma:versionID="7ffd660632251f192022c9cc9cb796d1">
  <xsd:schema xmlns:xsd="http://www.w3.org/2001/XMLSchema" xmlns:xs="http://www.w3.org/2001/XMLSchema" xmlns:p="http://schemas.microsoft.com/office/2006/metadata/properties" xmlns:ns1="http://schemas.microsoft.com/sharepoint/v3" xmlns:ns3="fb079055-e697-4641-add6-919dc6feb302" xmlns:ns4="4aa46eff-5c35-43bb-a7a8-ebf195964950" targetNamespace="http://schemas.microsoft.com/office/2006/metadata/properties" ma:root="true" ma:fieldsID="c604b776951906ba2dfb337a14a05953" ns1:_="" ns3:_="" ns4:_="">
    <xsd:import namespace="http://schemas.microsoft.com/sharepoint/v3"/>
    <xsd:import namespace="fb079055-e697-4641-add6-919dc6feb302"/>
    <xsd:import namespace="4aa46eff-5c35-43bb-a7a8-ebf19596495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1:_ip_UnifiedCompliancePolicyProperties" minOccurs="0"/>
                <xsd:element ref="ns1:_ip_UnifiedCompliancePolicyUIAction" minOccurs="0"/>
                <xsd:element ref="ns4:NotebookType" minOccurs="0"/>
                <xsd:element ref="ns4:FolderType" minOccurs="0"/>
                <xsd:element ref="ns4:CultureName" minOccurs="0"/>
                <xsd:element ref="ns4:AppVersion" minOccurs="0"/>
                <xsd:element ref="ns4:TeamsChannelId" minOccurs="0"/>
                <xsd:element ref="ns4:Owner" minOccurs="0"/>
                <xsd:element ref="ns4:DefaultSectionNames" minOccurs="0"/>
                <xsd:element ref="ns4:Templates" minOccurs="0"/>
                <xsd:element ref="ns4:Leaders" minOccurs="0"/>
                <xsd:element ref="ns4:Members" minOccurs="0"/>
                <xsd:element ref="ns4:Member_Groups" minOccurs="0"/>
                <xsd:element ref="ns4:Invited_Leaders" minOccurs="0"/>
                <xsd:element ref="ns4:Invited_Members" minOccurs="0"/>
                <xsd:element ref="ns4:Self_Registration_Enabled" minOccurs="0"/>
                <xsd:element ref="ns4:Has_Leaders_Only_SectionGroup" minOccurs="0"/>
                <xsd:element ref="ns4:Is_Collaboration_Space_Locked" minOccurs="0"/>
                <xsd:element ref="ns4:IsNotebookLocked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7" nillable="true" ma:displayName="Yhtenäisen yhteensopivuuskäytännön ominaisuudet" ma:hidden="true" ma:internalName="_ip_UnifiedCompliancePolicyProperties">
      <xsd:simpleType>
        <xsd:restriction base="dms:Note"/>
      </xsd:simpleType>
    </xsd:element>
    <xsd:element name="_ip_UnifiedCompliancePolicyUIAction" ma:index="18" nillable="true" ma:displayName="Yhtenäisen yhteensopivuuskäytännön käyttöliittymän toiminto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79055-e697-4641-add6-919dc6feb30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Jaettu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Jakamisen tiedot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Jakamisvihjeen hajautus" ma:description="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a46eff-5c35-43bb-a7a8-ebf1959649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NotebookType" ma:index="19" nillable="true" ma:displayName="Notebook Type" ma:internalName="NotebookType">
      <xsd:simpleType>
        <xsd:restriction base="dms:Text"/>
      </xsd:simpleType>
    </xsd:element>
    <xsd:element name="FolderType" ma:index="20" nillable="true" ma:displayName="Folder Type" ma:internalName="FolderType">
      <xsd:simpleType>
        <xsd:restriction base="dms:Text"/>
      </xsd:simpleType>
    </xsd:element>
    <xsd:element name="CultureName" ma:index="21" nillable="true" ma:displayName="Culture Name" ma:internalName="CultureName">
      <xsd:simpleType>
        <xsd:restriction base="dms:Text"/>
      </xsd:simpleType>
    </xsd:element>
    <xsd:element name="AppVersion" ma:index="22" nillable="true" ma:displayName="App Version" ma:internalName="AppVersion">
      <xsd:simpleType>
        <xsd:restriction base="dms:Text"/>
      </xsd:simpleType>
    </xsd:element>
    <xsd:element name="TeamsChannelId" ma:index="23" nillable="true" ma:displayName="Teams Channel Id" ma:internalName="TeamsChannelId">
      <xsd:simpleType>
        <xsd:restriction base="dms:Text"/>
      </xsd:simpleType>
    </xsd:element>
    <xsd:element name="Owner" ma:index="24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efaultSectionNames" ma:index="25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26" nillable="true" ma:displayName="Templates" ma:internalName="Templates">
      <xsd:simpleType>
        <xsd:restriction base="dms:Note">
          <xsd:maxLength value="255"/>
        </xsd:restriction>
      </xsd:simpleType>
    </xsd:element>
    <xsd:element name="Leaders" ma:index="27" nillable="true" ma:displayName="Leaders" ma:internalName="Lead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s" ma:index="28" nillable="true" ma:displayName="Members" ma:internalName="Memb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_Groups" ma:index="29" nillable="true" ma:displayName="Member Groups" ma:internalName="Member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Leaders" ma:index="30" nillable="true" ma:displayName="Invited Leaders" ma:internalName="Invited_Leaders">
      <xsd:simpleType>
        <xsd:restriction base="dms:Note">
          <xsd:maxLength value="255"/>
        </xsd:restriction>
      </xsd:simpleType>
    </xsd:element>
    <xsd:element name="Invited_Members" ma:index="31" nillable="true" ma:displayName="Invited Members" ma:internalName="Invited_Members">
      <xsd:simpleType>
        <xsd:restriction base="dms:Note">
          <xsd:maxLength value="255"/>
        </xsd:restriction>
      </xsd:simpleType>
    </xsd:element>
    <xsd:element name="Self_Registration_Enabled" ma:index="32" nillable="true" ma:displayName="Self Registration Enabled" ma:internalName="Self_Registration_Enabled">
      <xsd:simpleType>
        <xsd:restriction base="dms:Boolean"/>
      </xsd:simpleType>
    </xsd:element>
    <xsd:element name="Has_Leaders_Only_SectionGroup" ma:index="33" nillable="true" ma:displayName="Has Leaders Only SectionGroup" ma:internalName="Has_Leaders_Only_SectionGroup">
      <xsd:simpleType>
        <xsd:restriction base="dms:Boolean"/>
      </xsd:simpleType>
    </xsd:element>
    <xsd:element name="Is_Collaboration_Space_Locked" ma:index="34" nillable="true" ma:displayName="Is Collaboration Space Locked" ma:internalName="Is_Collaboration_Space_Locked">
      <xsd:simpleType>
        <xsd:restriction base="dms:Boolean"/>
      </xsd:simpleType>
    </xsd:element>
    <xsd:element name="IsNotebookLocked" ma:index="35" nillable="true" ma:displayName="Is Notebook Locked" ma:internalName="IsNotebookLocked">
      <xsd:simpleType>
        <xsd:restriction base="dms:Boolean"/>
      </xsd:simpleType>
    </xsd:element>
    <xsd:element name="MediaServiceGenerationTime" ma:index="3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Sisältölaji"/>
        <xsd:element ref="dc:title" minOccurs="0" maxOccurs="1" ma:index="4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65B5B23-C2F6-4EA1-855B-D5737CFC071F}">
  <ds:schemaRefs>
    <ds:schemaRef ds:uri="4aa46eff-5c35-43bb-a7a8-ebf195964950"/>
    <ds:schemaRef ds:uri="fb079055-e697-4641-add6-919dc6feb302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schemas.microsoft.com/sharepoint/v3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17FCD22-8EE1-40F0-B3F6-4EDD6FC60F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b079055-e697-4641-add6-919dc6feb302"/>
    <ds:schemaRef ds:uri="4aa46eff-5c35-43bb-a7a8-ebf19596495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40C9C9A-FDC3-4E3B-8BAB-E592E345D63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3429</TotalTime>
  <Words>708</Words>
  <Application>Microsoft Office PowerPoint</Application>
  <PresentationFormat>On-screen Show (4:3)</PresentationFormat>
  <Paragraphs>123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Corbel</vt:lpstr>
      <vt:lpstr>Wingdings</vt:lpstr>
      <vt:lpstr>CENTRIA 2017</vt:lpstr>
      <vt:lpstr>PowerPoint Presentation</vt:lpstr>
      <vt:lpstr>Intelligent contract using Blockchain</vt:lpstr>
      <vt:lpstr>Why Blockchain?</vt:lpstr>
      <vt:lpstr>Software Requirements</vt:lpstr>
      <vt:lpstr>What is Block Chain?</vt:lpstr>
      <vt:lpstr>Function of Hash Function</vt:lpstr>
      <vt:lpstr>Contd…</vt:lpstr>
      <vt:lpstr>Security Mechanism in Block Chain</vt:lpstr>
      <vt:lpstr>Peer to Peer Network</vt:lpstr>
      <vt:lpstr>Contd…..</vt:lpstr>
      <vt:lpstr>How Block chain transaction works?</vt:lpstr>
      <vt:lpstr>Types and Variants of Blockchain</vt:lpstr>
      <vt:lpstr>Applications of Block Chain</vt:lpstr>
      <vt:lpstr>Smart Contracts</vt:lpstr>
      <vt:lpstr>Function of smart contract</vt:lpstr>
      <vt:lpstr>Use Cases  and Advantages of Block Chain</vt:lpstr>
      <vt:lpstr>Challenges…..!</vt:lpstr>
      <vt:lpstr>Conclusion</vt:lpstr>
      <vt:lpstr>PowerPoint Presentation</vt:lpstr>
      <vt:lpstr>PowerPoint Presentation</vt:lpstr>
    </vt:vector>
  </TitlesOfParts>
  <Company>Centria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Johanna Essel</dc:creator>
  <cp:lastModifiedBy>Mitha Jose</cp:lastModifiedBy>
  <cp:revision>106</cp:revision>
  <cp:lastPrinted>2020-01-21T07:13:56Z</cp:lastPrinted>
  <dcterms:created xsi:type="dcterms:W3CDTF">2017-05-08T07:46:11Z</dcterms:created>
  <dcterms:modified xsi:type="dcterms:W3CDTF">2020-02-03T07:12:03Z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0x01010065F72672B3ABF346971BFAA8FB1DF7A5</vt:lpwstr>
  </property>
</Properties>
</file>